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264" r:id="rId2"/>
    <p:sldId id="267" r:id="rId3"/>
    <p:sldId id="265" r:id="rId4"/>
    <p:sldId id="299" r:id="rId5"/>
    <p:sldId id="274" r:id="rId6"/>
    <p:sldId id="315" r:id="rId7"/>
    <p:sldId id="298" r:id="rId8"/>
    <p:sldId id="297" r:id="rId9"/>
    <p:sldId id="327" r:id="rId10"/>
    <p:sldId id="266" r:id="rId11"/>
    <p:sldId id="316" r:id="rId12"/>
    <p:sldId id="268" r:id="rId13"/>
    <p:sldId id="275" r:id="rId14"/>
    <p:sldId id="269" r:id="rId15"/>
    <p:sldId id="288" r:id="rId16"/>
    <p:sldId id="330" r:id="rId17"/>
    <p:sldId id="336" r:id="rId18"/>
    <p:sldId id="328" r:id="rId19"/>
    <p:sldId id="310" r:id="rId20"/>
    <p:sldId id="313" r:id="rId21"/>
    <p:sldId id="323" r:id="rId22"/>
    <p:sldId id="338" r:id="rId23"/>
    <p:sldId id="282" r:id="rId24"/>
    <p:sldId id="271" r:id="rId25"/>
    <p:sldId id="326" r:id="rId26"/>
    <p:sldId id="273" r:id="rId27"/>
    <p:sldId id="341" r:id="rId28"/>
    <p:sldId id="342" r:id="rId29"/>
    <p:sldId id="343" r:id="rId30"/>
    <p:sldId id="340" r:id="rId31"/>
    <p:sldId id="305" r:id="rId32"/>
    <p:sldId id="306" r:id="rId33"/>
    <p:sldId id="272" r:id="rId34"/>
    <p:sldId id="332" r:id="rId35"/>
    <p:sldId id="321" r:id="rId36"/>
    <p:sldId id="335" r:id="rId37"/>
    <p:sldId id="333" r:id="rId38"/>
    <p:sldId id="307" r:id="rId39"/>
    <p:sldId id="308" r:id="rId40"/>
    <p:sldId id="309" r:id="rId41"/>
    <p:sldId id="317" r:id="rId42"/>
    <p:sldId id="318" r:id="rId43"/>
    <p:sldId id="339" r:id="rId44"/>
    <p:sldId id="319" r:id="rId45"/>
    <p:sldId id="320" r:id="rId46"/>
    <p:sldId id="276" r:id="rId47"/>
    <p:sldId id="278" r:id="rId48"/>
    <p:sldId id="279" r:id="rId49"/>
    <p:sldId id="295" r:id="rId50"/>
    <p:sldId id="280" r:id="rId51"/>
  </p:sldIdLst>
  <p:sldSz cx="9144000" cy="6858000" type="screen4x3"/>
  <p:notesSz cx="6858000" cy="9144000"/>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83"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1A4"/>
    <a:srgbClr val="FFFFFF"/>
    <a:srgbClr val="98C6EA"/>
    <a:srgbClr val="0065BD"/>
    <a:srgbClr val="696969"/>
    <a:srgbClr val="0099FF"/>
    <a:srgbClr val="B5CA82"/>
    <a:srgbClr val="91AC6B"/>
    <a:srgbClr val="41BEFF"/>
    <a:srgbClr val="FF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00" autoAdjust="0"/>
    <p:restoredTop sz="61406" autoAdjust="0"/>
  </p:normalViewPr>
  <p:slideViewPr>
    <p:cSldViewPr snapToGrid="0">
      <p:cViewPr>
        <p:scale>
          <a:sx n="75" d="100"/>
          <a:sy n="75" d="100"/>
        </p:scale>
        <p:origin x="1056" y="-400"/>
      </p:cViewPr>
      <p:guideLst>
        <p:guide orient="horz" pos="2183"/>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Szy!$A$1</c:f>
          <c:strCache>
            <c:ptCount val="1"/>
            <c:pt idx="0">
              <c:v>Transverse shear stress S_YZ vs meridian angle phi</c:v>
            </c:pt>
          </c:strCache>
        </c:strRef>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Szy!$L$2</c:f>
              <c:strCache>
                <c:ptCount val="1"/>
                <c:pt idx="0">
                  <c:v>DSG (with stabilisation)</c:v>
                </c:pt>
              </c:strCache>
            </c:strRef>
          </c:tx>
          <c:spPr>
            <a:ln w="19050" cap="rnd">
              <a:solidFill>
                <a:srgbClr val="FF91A4"/>
              </a:solidFill>
              <a:round/>
            </a:ln>
            <a:effectLst/>
          </c:spPr>
          <c:marker>
            <c:symbol val="none"/>
          </c:marker>
          <c:xVal>
            <c:numRef>
              <c:f>Szy!$K$3:$K$51</c:f>
              <c:numCache>
                <c:formatCode>General</c:formatCode>
                <c:ptCount val="49"/>
                <c:pt idx="0">
                  <c:v>90</c:v>
                </c:pt>
                <c:pt idx="1">
                  <c:v>88.125030565859888</c:v>
                </c:pt>
                <c:pt idx="2">
                  <c:v>86.250116135668094</c:v>
                </c:pt>
                <c:pt idx="3">
                  <c:v>84.375201247110084</c:v>
                </c:pt>
                <c:pt idx="4">
                  <c:v>82.500344341880933</c:v>
                </c:pt>
                <c:pt idx="5">
                  <c:v>80.62539943033444</c:v>
                </c:pt>
                <c:pt idx="6">
                  <c:v>78.750532326456536</c:v>
                </c:pt>
                <c:pt idx="7">
                  <c:v>76.875590394290583</c:v>
                </c:pt>
                <c:pt idx="8">
                  <c:v>75.000621533108273</c:v>
                </c:pt>
                <c:pt idx="9">
                  <c:v>73.125787889965594</c:v>
                </c:pt>
                <c:pt idx="10">
                  <c:v>71.250809861458549</c:v>
                </c:pt>
                <c:pt idx="11">
                  <c:v>69.375928089861091</c:v>
                </c:pt>
                <c:pt idx="12">
                  <c:v>67.50098787656853</c:v>
                </c:pt>
                <c:pt idx="13">
                  <c:v>65.626044225529199</c:v>
                </c:pt>
                <c:pt idx="14">
                  <c:v>63.75119224773708</c:v>
                </c:pt>
                <c:pt idx="15">
                  <c:v>61.876313913886392</c:v>
                </c:pt>
                <c:pt idx="16">
                  <c:v>60.001358803691154</c:v>
                </c:pt>
                <c:pt idx="17">
                  <c:v>58.126408277158276</c:v>
                </c:pt>
                <c:pt idx="18">
                  <c:v>56.251532235138768</c:v>
                </c:pt>
                <c:pt idx="19">
                  <c:v>54.376555352547321</c:v>
                </c:pt>
                <c:pt idx="20">
                  <c:v>52.501673580949856</c:v>
                </c:pt>
                <c:pt idx="21">
                  <c:v>50.626713887092251</c:v>
                </c:pt>
                <c:pt idx="22">
                  <c:v>48.75184242873511</c:v>
                </c:pt>
                <c:pt idx="23">
                  <c:v>46.876936592910248</c:v>
                </c:pt>
                <c:pt idx="24">
                  <c:v>45.002011276520363</c:v>
                </c:pt>
                <c:pt idx="25">
                  <c:v>43.127089397877235</c:v>
                </c:pt>
                <c:pt idx="26">
                  <c:v>41.25218012430561</c:v>
                </c:pt>
                <c:pt idx="27">
                  <c:v>39.377309811864045</c:v>
                </c:pt>
                <c:pt idx="28">
                  <c:v>37.502346680259677</c:v>
                </c:pt>
                <c:pt idx="29">
                  <c:v>35.627464908662226</c:v>
                </c:pt>
                <c:pt idx="30">
                  <c:v>33.752484588324002</c:v>
                </c:pt>
                <c:pt idx="31">
                  <c:v>31.877609692220084</c:v>
                </c:pt>
                <c:pt idx="32">
                  <c:v>30.002662603433961</c:v>
                </c:pt>
                <c:pt idx="33">
                  <c:v>28.127709785069918</c:v>
                </c:pt>
                <c:pt idx="34">
                  <c:v>26.252833743050402</c:v>
                </c:pt>
                <c:pt idx="35">
                  <c:v>24.377979473427118</c:v>
                </c:pt>
                <c:pt idx="36">
                  <c:v>22.503032384640989</c:v>
                </c:pt>
                <c:pt idx="37">
                  <c:v>20.628091025432852</c:v>
                </c:pt>
                <c:pt idx="38">
                  <c:v>18.753209253835379</c:v>
                </c:pt>
                <c:pt idx="39">
                  <c:v>16.878230079412759</c:v>
                </c:pt>
                <c:pt idx="40">
                  <c:v>15.00339758218567</c:v>
                </c:pt>
                <c:pt idx="41">
                  <c:v>13.128428721003345</c:v>
                </c:pt>
                <c:pt idx="42">
                  <c:v>11.253487361795209</c:v>
                </c:pt>
                <c:pt idx="43">
                  <c:v>9.3786216330159959</c:v>
                </c:pt>
                <c:pt idx="44">
                  <c:v>7.5036745442298951</c:v>
                </c:pt>
                <c:pt idx="45">
                  <c:v>5.6288156909442222</c:v>
                </c:pt>
                <c:pt idx="46">
                  <c:v>3.7539006877946406</c:v>
                </c:pt>
                <c:pt idx="47">
                  <c:v>1.8789868305606774</c:v>
                </c:pt>
                <c:pt idx="48">
                  <c:v>4.0179693783528592E-3</c:v>
                </c:pt>
              </c:numCache>
            </c:numRef>
          </c:xVal>
          <c:yVal>
            <c:numRef>
              <c:f>Szy!$L$3:$L$51</c:f>
              <c:numCache>
                <c:formatCode>General</c:formatCode>
                <c:ptCount val="49"/>
                <c:pt idx="0">
                  <c:v>8259.2929999999997</c:v>
                </c:pt>
                <c:pt idx="1">
                  <c:v>3294.7770999999998</c:v>
                </c:pt>
                <c:pt idx="2">
                  <c:v>2706.3103000000001</c:v>
                </c:pt>
                <c:pt idx="3">
                  <c:v>2530.6677</c:v>
                </c:pt>
                <c:pt idx="4">
                  <c:v>2635.2959000000001</c:v>
                </c:pt>
                <c:pt idx="5">
                  <c:v>2765.3298</c:v>
                </c:pt>
                <c:pt idx="6">
                  <c:v>2846.4895000000001</c:v>
                </c:pt>
                <c:pt idx="7">
                  <c:v>2884.6985</c:v>
                </c:pt>
                <c:pt idx="8">
                  <c:v>2897.6028000000001</c:v>
                </c:pt>
                <c:pt idx="9">
                  <c:v>2922.5958999999998</c:v>
                </c:pt>
                <c:pt idx="10">
                  <c:v>2938.2917000000002</c:v>
                </c:pt>
                <c:pt idx="11">
                  <c:v>2949.5391</c:v>
                </c:pt>
                <c:pt idx="12">
                  <c:v>2955.1086</c:v>
                </c:pt>
                <c:pt idx="13">
                  <c:v>2966.0592999999999</c:v>
                </c:pt>
                <c:pt idx="14">
                  <c:v>2958.1347999999998</c:v>
                </c:pt>
                <c:pt idx="15">
                  <c:v>2939.6667000000002</c:v>
                </c:pt>
                <c:pt idx="16">
                  <c:v>2931.1931</c:v>
                </c:pt>
                <c:pt idx="17">
                  <c:v>2917.8225000000002</c:v>
                </c:pt>
                <c:pt idx="18">
                  <c:v>2891.1765</c:v>
                </c:pt>
                <c:pt idx="19">
                  <c:v>2856.1457999999998</c:v>
                </c:pt>
                <c:pt idx="20">
                  <c:v>2822.0378000000001</c:v>
                </c:pt>
                <c:pt idx="21">
                  <c:v>2784.5675999999999</c:v>
                </c:pt>
                <c:pt idx="22">
                  <c:v>2741.1122999999998</c:v>
                </c:pt>
                <c:pt idx="23">
                  <c:v>2695.1284000000001</c:v>
                </c:pt>
                <c:pt idx="24">
                  <c:v>2625.7842000000001</c:v>
                </c:pt>
                <c:pt idx="25">
                  <c:v>2542.5300000000002</c:v>
                </c:pt>
                <c:pt idx="26">
                  <c:v>2460.7809999999999</c:v>
                </c:pt>
                <c:pt idx="27">
                  <c:v>2375.6842999999999</c:v>
                </c:pt>
                <c:pt idx="28">
                  <c:v>2282.4045000000001</c:v>
                </c:pt>
                <c:pt idx="29">
                  <c:v>2191.9962999999998</c:v>
                </c:pt>
                <c:pt idx="30">
                  <c:v>2085.2384999999999</c:v>
                </c:pt>
                <c:pt idx="31">
                  <c:v>1978.076</c:v>
                </c:pt>
                <c:pt idx="32">
                  <c:v>1873.14</c:v>
                </c:pt>
                <c:pt idx="33">
                  <c:v>1771.8236999999999</c:v>
                </c:pt>
                <c:pt idx="34">
                  <c:v>1656.2847999999999</c:v>
                </c:pt>
                <c:pt idx="35">
                  <c:v>1529.2012999999999</c:v>
                </c:pt>
                <c:pt idx="36">
                  <c:v>1425.1563000000001</c:v>
                </c:pt>
                <c:pt idx="37">
                  <c:v>1318.0831000000001</c:v>
                </c:pt>
                <c:pt idx="38">
                  <c:v>1203.6847</c:v>
                </c:pt>
                <c:pt idx="39">
                  <c:v>1088.4893</c:v>
                </c:pt>
                <c:pt idx="40">
                  <c:v>983.74103000000002</c:v>
                </c:pt>
                <c:pt idx="41">
                  <c:v>884.17949999999996</c:v>
                </c:pt>
                <c:pt idx="42">
                  <c:v>793.21776999999997</c:v>
                </c:pt>
                <c:pt idx="43">
                  <c:v>717.88738999999998</c:v>
                </c:pt>
                <c:pt idx="44">
                  <c:v>571.40002000000004</c:v>
                </c:pt>
                <c:pt idx="45">
                  <c:v>178.10368</c:v>
                </c:pt>
                <c:pt idx="46">
                  <c:v>-703.13116000000002</c:v>
                </c:pt>
                <c:pt idx="47">
                  <c:v>-1678.0018</c:v>
                </c:pt>
                <c:pt idx="48">
                  <c:v>-2962.6248000000001</c:v>
                </c:pt>
              </c:numCache>
            </c:numRef>
          </c:yVal>
          <c:smooth val="0"/>
          <c:extLst>
            <c:ext xmlns:c16="http://schemas.microsoft.com/office/drawing/2014/chart" uri="{C3380CC4-5D6E-409C-BE32-E72D297353CC}">
              <c16:uniqueId val="{00000000-89E1-4BBB-8C51-F51398A40C9B}"/>
            </c:ext>
          </c:extLst>
        </c:ser>
        <c:ser>
          <c:idx val="1"/>
          <c:order val="1"/>
          <c:tx>
            <c:strRef>
              <c:f>Szy!$H$2</c:f>
              <c:strCache>
                <c:ptCount val="1"/>
                <c:pt idx="0">
                  <c:v>DSG (no stabilisation)</c:v>
                </c:pt>
              </c:strCache>
            </c:strRef>
          </c:tx>
          <c:spPr>
            <a:ln w="19050" cap="rnd">
              <a:solidFill>
                <a:srgbClr val="FF91A4"/>
              </a:solidFill>
              <a:prstDash val="dash"/>
              <a:round/>
            </a:ln>
            <a:effectLst/>
          </c:spPr>
          <c:marker>
            <c:symbol val="none"/>
          </c:marker>
          <c:xVal>
            <c:numRef>
              <c:f>Szy!$G$3:$G$51</c:f>
              <c:numCache>
                <c:formatCode>General</c:formatCode>
                <c:ptCount val="49"/>
                <c:pt idx="0">
                  <c:v>90</c:v>
                </c:pt>
                <c:pt idx="1">
                  <c:v>88.125029992902085</c:v>
                </c:pt>
                <c:pt idx="2">
                  <c:v>86.250117281583698</c:v>
                </c:pt>
                <c:pt idx="3">
                  <c:v>84.375204570265296</c:v>
                </c:pt>
                <c:pt idx="4">
                  <c:v>82.500349154726408</c:v>
                </c:pt>
                <c:pt idx="5">
                  <c:v>80.625402065940307</c:v>
                </c:pt>
                <c:pt idx="6">
                  <c:v>78.750535191245518</c:v>
                </c:pt>
                <c:pt idx="7">
                  <c:v>76.875599561615317</c:v>
                </c:pt>
                <c:pt idx="8">
                  <c:v>75.000652472829202</c:v>
                </c:pt>
                <c:pt idx="9">
                  <c:v>73.125819975602127</c:v>
                </c:pt>
                <c:pt idx="10">
                  <c:v>71.250758295256986</c:v>
                </c:pt>
                <c:pt idx="11">
                  <c:v>69.375925798029911</c:v>
                </c:pt>
                <c:pt idx="12">
                  <c:v>67.50097870924381</c:v>
                </c:pt>
                <c:pt idx="13">
                  <c:v>65.626031620457695</c:v>
                </c:pt>
                <c:pt idx="14">
                  <c:v>63.75119912323062</c:v>
                </c:pt>
                <c:pt idx="15">
                  <c:v>61.876366626003545</c:v>
                </c:pt>
                <c:pt idx="16">
                  <c:v>60.001304945658411</c:v>
                </c:pt>
                <c:pt idx="17">
                  <c:v>58.126357856872303</c:v>
                </c:pt>
                <c:pt idx="18">
                  <c:v>56.251525359645221</c:v>
                </c:pt>
                <c:pt idx="19">
                  <c:v>54.376578270859113</c:v>
                </c:pt>
                <c:pt idx="20">
                  <c:v>52.501631182073012</c:v>
                </c:pt>
                <c:pt idx="21">
                  <c:v>50.626684093286904</c:v>
                </c:pt>
                <c:pt idx="22">
                  <c:v>48.751851596059829</c:v>
                </c:pt>
                <c:pt idx="23">
                  <c:v>46.876904507273721</c:v>
                </c:pt>
                <c:pt idx="24">
                  <c:v>45.001957418487606</c:v>
                </c:pt>
                <c:pt idx="25">
                  <c:v>43.127124921260538</c:v>
                </c:pt>
                <c:pt idx="26">
                  <c:v>41.25217783247443</c:v>
                </c:pt>
                <c:pt idx="27">
                  <c:v>39.377345335247355</c:v>
                </c:pt>
                <c:pt idx="28">
                  <c:v>37.502398246461247</c:v>
                </c:pt>
                <c:pt idx="29">
                  <c:v>35.627451157675125</c:v>
                </c:pt>
                <c:pt idx="30">
                  <c:v>33.752504068889024</c:v>
                </c:pt>
                <c:pt idx="31">
                  <c:v>31.877556980102931</c:v>
                </c:pt>
                <c:pt idx="32">
                  <c:v>30.002609891316823</c:v>
                </c:pt>
                <c:pt idx="33">
                  <c:v>28.127662802530722</c:v>
                </c:pt>
                <c:pt idx="34">
                  <c:v>26.252830305303632</c:v>
                </c:pt>
                <c:pt idx="35">
                  <c:v>24.377997808076557</c:v>
                </c:pt>
                <c:pt idx="36">
                  <c:v>22.503050719290442</c:v>
                </c:pt>
                <c:pt idx="37">
                  <c:v>20.628103630504341</c:v>
                </c:pt>
                <c:pt idx="38">
                  <c:v>18.753156541718226</c:v>
                </c:pt>
                <c:pt idx="39">
                  <c:v>16.878209452932126</c:v>
                </c:pt>
                <c:pt idx="40">
                  <c:v>15.00337695570505</c:v>
                </c:pt>
                <c:pt idx="41">
                  <c:v>13.12842986691895</c:v>
                </c:pt>
                <c:pt idx="42">
                  <c:v>11.253482778132835</c:v>
                </c:pt>
                <c:pt idx="43">
                  <c:v>9.3786502809057595</c:v>
                </c:pt>
                <c:pt idx="44">
                  <c:v>7.5037031921196586</c:v>
                </c:pt>
                <c:pt idx="45">
                  <c:v>5.6288706948925693</c:v>
                </c:pt>
                <c:pt idx="46">
                  <c:v>3.7539236061064685</c:v>
                </c:pt>
                <c:pt idx="47">
                  <c:v>1.8789765173203534</c:v>
                </c:pt>
                <c:pt idx="48">
                  <c:v>4.029428534266799E-3</c:v>
                </c:pt>
              </c:numCache>
            </c:numRef>
          </c:xVal>
          <c:yVal>
            <c:numRef>
              <c:f>Szy!$H$3:$H$51</c:f>
              <c:numCache>
                <c:formatCode>General</c:formatCode>
                <c:ptCount val="49"/>
                <c:pt idx="0">
                  <c:v>327094</c:v>
                </c:pt>
                <c:pt idx="1">
                  <c:v>153325</c:v>
                </c:pt>
                <c:pt idx="2">
                  <c:v>163774</c:v>
                </c:pt>
                <c:pt idx="3">
                  <c:v>156710</c:v>
                </c:pt>
                <c:pt idx="4">
                  <c:v>152062</c:v>
                </c:pt>
                <c:pt idx="5">
                  <c:v>152261</c:v>
                </c:pt>
                <c:pt idx="6">
                  <c:v>154378</c:v>
                </c:pt>
                <c:pt idx="7">
                  <c:v>155775</c:v>
                </c:pt>
                <c:pt idx="8">
                  <c:v>155881</c:v>
                </c:pt>
                <c:pt idx="9">
                  <c:v>155543</c:v>
                </c:pt>
                <c:pt idx="10">
                  <c:v>155200</c:v>
                </c:pt>
                <c:pt idx="11">
                  <c:v>154641</c:v>
                </c:pt>
                <c:pt idx="12">
                  <c:v>153790</c:v>
                </c:pt>
                <c:pt idx="13">
                  <c:v>152894</c:v>
                </c:pt>
                <c:pt idx="14">
                  <c:v>151715</c:v>
                </c:pt>
                <c:pt idx="15">
                  <c:v>150063</c:v>
                </c:pt>
                <c:pt idx="16">
                  <c:v>148382</c:v>
                </c:pt>
                <c:pt idx="17">
                  <c:v>146692</c:v>
                </c:pt>
                <c:pt idx="18">
                  <c:v>144702</c:v>
                </c:pt>
                <c:pt idx="19">
                  <c:v>142305</c:v>
                </c:pt>
                <c:pt idx="20">
                  <c:v>139676</c:v>
                </c:pt>
                <c:pt idx="21">
                  <c:v>137126</c:v>
                </c:pt>
                <c:pt idx="22">
                  <c:v>134423</c:v>
                </c:pt>
                <c:pt idx="23">
                  <c:v>131377</c:v>
                </c:pt>
                <c:pt idx="24">
                  <c:v>127972</c:v>
                </c:pt>
                <c:pt idx="25">
                  <c:v>124333</c:v>
                </c:pt>
                <c:pt idx="26">
                  <c:v>120666</c:v>
                </c:pt>
                <c:pt idx="27">
                  <c:v>116936</c:v>
                </c:pt>
                <c:pt idx="28">
                  <c:v>113030</c:v>
                </c:pt>
                <c:pt idx="29">
                  <c:v>108740</c:v>
                </c:pt>
                <c:pt idx="30">
                  <c:v>104157</c:v>
                </c:pt>
                <c:pt idx="31">
                  <c:v>99554.7</c:v>
                </c:pt>
                <c:pt idx="32">
                  <c:v>94894.8</c:v>
                </c:pt>
                <c:pt idx="33">
                  <c:v>90007.8</c:v>
                </c:pt>
                <c:pt idx="34">
                  <c:v>84788.6</c:v>
                </c:pt>
                <c:pt idx="35">
                  <c:v>79532.899999999994</c:v>
                </c:pt>
                <c:pt idx="36">
                  <c:v>74355.600000000006</c:v>
                </c:pt>
                <c:pt idx="37">
                  <c:v>68990.5</c:v>
                </c:pt>
                <c:pt idx="38">
                  <c:v>63647.5</c:v>
                </c:pt>
                <c:pt idx="39">
                  <c:v>58321</c:v>
                </c:pt>
                <c:pt idx="40">
                  <c:v>52495.3</c:v>
                </c:pt>
                <c:pt idx="41">
                  <c:v>46154</c:v>
                </c:pt>
                <c:pt idx="42">
                  <c:v>39859.800000000003</c:v>
                </c:pt>
                <c:pt idx="43">
                  <c:v>32856.800000000003</c:v>
                </c:pt>
                <c:pt idx="44">
                  <c:v>21074.799999999999</c:v>
                </c:pt>
                <c:pt idx="45">
                  <c:v>48.886099999999999</c:v>
                </c:pt>
                <c:pt idx="46">
                  <c:v>-25040.5</c:v>
                </c:pt>
                <c:pt idx="47">
                  <c:v>-35593.4</c:v>
                </c:pt>
                <c:pt idx="48">
                  <c:v>-49753.5</c:v>
                </c:pt>
              </c:numCache>
            </c:numRef>
          </c:yVal>
          <c:smooth val="0"/>
          <c:extLst>
            <c:ext xmlns:c16="http://schemas.microsoft.com/office/drawing/2014/chart" uri="{C3380CC4-5D6E-409C-BE32-E72D297353CC}">
              <c16:uniqueId val="{00000001-89E1-4BBB-8C51-F51398A40C9B}"/>
            </c:ext>
          </c:extLst>
        </c:ser>
        <c:ser>
          <c:idx val="2"/>
          <c:order val="2"/>
          <c:tx>
            <c:strRef>
              <c:f>Szy!$C$2</c:f>
              <c:strCache>
                <c:ptCount val="1"/>
                <c:pt idx="0">
                  <c:v>ANSYS</c:v>
                </c:pt>
              </c:strCache>
            </c:strRef>
          </c:tx>
          <c:spPr>
            <a:ln w="19050" cap="rnd">
              <a:solidFill>
                <a:schemeClr val="bg1">
                  <a:lumMod val="65000"/>
                </a:schemeClr>
              </a:solidFill>
              <a:round/>
            </a:ln>
            <a:effectLst/>
          </c:spPr>
          <c:marker>
            <c:symbol val="none"/>
          </c:marker>
          <c:xVal>
            <c:numRef>
              <c:f>Szy!$B$3:$B$63</c:f>
              <c:numCache>
                <c:formatCode>General</c:formatCode>
                <c:ptCount val="61"/>
                <c:pt idx="0">
                  <c:v>90</c:v>
                </c:pt>
                <c:pt idx="1">
                  <c:v>88.499652717670429</c:v>
                </c:pt>
                <c:pt idx="2">
                  <c:v>86.999305435340858</c:v>
                </c:pt>
                <c:pt idx="3">
                  <c:v>85.498958153011273</c:v>
                </c:pt>
                <c:pt idx="4">
                  <c:v>83.998610870681702</c:v>
                </c:pt>
                <c:pt idx="5">
                  <c:v>82.498263588352131</c:v>
                </c:pt>
                <c:pt idx="6">
                  <c:v>80.99791630602256</c:v>
                </c:pt>
                <c:pt idx="7">
                  <c:v>79.497683615252015</c:v>
                </c:pt>
                <c:pt idx="8">
                  <c:v>77.997680107599507</c:v>
                </c:pt>
                <c:pt idx="9">
                  <c:v>76.496530684356756</c:v>
                </c:pt>
                <c:pt idx="10">
                  <c:v>74.996527176704262</c:v>
                </c:pt>
                <c:pt idx="11">
                  <c:v>73.496523669051768</c:v>
                </c:pt>
                <c:pt idx="12">
                  <c:v>71.995374245809018</c:v>
                </c:pt>
                <c:pt idx="13">
                  <c:v>70.49537073815651</c:v>
                </c:pt>
                <c:pt idx="14">
                  <c:v>68.99536723050403</c:v>
                </c:pt>
                <c:pt idx="15">
                  <c:v>67.495363722851522</c:v>
                </c:pt>
                <c:pt idx="16">
                  <c:v>65.994214299608771</c:v>
                </c:pt>
                <c:pt idx="17">
                  <c:v>64.494210791956277</c:v>
                </c:pt>
                <c:pt idx="18">
                  <c:v>62.994207284303776</c:v>
                </c:pt>
                <c:pt idx="19">
                  <c:v>61.493057861061025</c:v>
                </c:pt>
                <c:pt idx="20">
                  <c:v>59.993054353408532</c:v>
                </c:pt>
                <c:pt idx="21">
                  <c:v>58.493050845756031</c:v>
                </c:pt>
                <c:pt idx="22">
                  <c:v>56.993047338103537</c:v>
                </c:pt>
                <c:pt idx="23">
                  <c:v>55.491897914860779</c:v>
                </c:pt>
                <c:pt idx="24">
                  <c:v>53.991894407208278</c:v>
                </c:pt>
                <c:pt idx="25">
                  <c:v>52.491890899555784</c:v>
                </c:pt>
                <c:pt idx="26">
                  <c:v>50.990741476313033</c:v>
                </c:pt>
                <c:pt idx="27">
                  <c:v>49.49073796866054</c:v>
                </c:pt>
                <c:pt idx="28">
                  <c:v>47.990734461008046</c:v>
                </c:pt>
                <c:pt idx="29">
                  <c:v>46.490730953355545</c:v>
                </c:pt>
                <c:pt idx="30">
                  <c:v>44.989581530112787</c:v>
                </c:pt>
                <c:pt idx="31">
                  <c:v>43.489578022460293</c:v>
                </c:pt>
                <c:pt idx="32">
                  <c:v>41.989574514807792</c:v>
                </c:pt>
                <c:pt idx="33">
                  <c:v>40.488425091565034</c:v>
                </c:pt>
                <c:pt idx="34">
                  <c:v>38.98842158391254</c:v>
                </c:pt>
                <c:pt idx="35">
                  <c:v>37.488418076260054</c:v>
                </c:pt>
                <c:pt idx="36">
                  <c:v>35.987268653017296</c:v>
                </c:pt>
                <c:pt idx="37">
                  <c:v>34.487265145364788</c:v>
                </c:pt>
                <c:pt idx="38">
                  <c:v>32.987261637712308</c:v>
                </c:pt>
                <c:pt idx="39">
                  <c:v>31.4872581300598</c:v>
                </c:pt>
                <c:pt idx="40">
                  <c:v>29.986108706817063</c:v>
                </c:pt>
                <c:pt idx="41">
                  <c:v>28.486105199164555</c:v>
                </c:pt>
                <c:pt idx="42">
                  <c:v>26.986101691512069</c:v>
                </c:pt>
                <c:pt idx="43">
                  <c:v>25.484952268269311</c:v>
                </c:pt>
                <c:pt idx="44">
                  <c:v>23.984948760616803</c:v>
                </c:pt>
                <c:pt idx="45">
                  <c:v>22.484945252964323</c:v>
                </c:pt>
                <c:pt idx="46">
                  <c:v>20.984941745311815</c:v>
                </c:pt>
                <c:pt idx="47">
                  <c:v>19.483792322069064</c:v>
                </c:pt>
                <c:pt idx="48">
                  <c:v>17.983788814416556</c:v>
                </c:pt>
                <c:pt idx="49">
                  <c:v>16.483785306764076</c:v>
                </c:pt>
                <c:pt idx="50">
                  <c:v>14.982635883521326</c:v>
                </c:pt>
                <c:pt idx="51">
                  <c:v>13.482632375868818</c:v>
                </c:pt>
                <c:pt idx="52">
                  <c:v>11.982628868216324</c:v>
                </c:pt>
                <c:pt idx="53">
                  <c:v>10.481479444973559</c:v>
                </c:pt>
                <c:pt idx="54">
                  <c:v>8.9814759373210791</c:v>
                </c:pt>
                <c:pt idx="55">
                  <c:v>7.4814724296685711</c:v>
                </c:pt>
                <c:pt idx="56">
                  <c:v>5.9814689220160915</c:v>
                </c:pt>
                <c:pt idx="57">
                  <c:v>4.4803194987733264</c:v>
                </c:pt>
                <c:pt idx="58">
                  <c:v>2.9883374002526608</c:v>
                </c:pt>
                <c:pt idx="59">
                  <c:v>1.4952093861417382</c:v>
                </c:pt>
                <c:pt idx="60">
                  <c:v>2.0813720308012762E-3</c:v>
                </c:pt>
              </c:numCache>
            </c:numRef>
          </c:xVal>
          <c:yVal>
            <c:numRef>
              <c:f>Szy!$C$3:$C$63</c:f>
              <c:numCache>
                <c:formatCode>0.00E+00</c:formatCode>
                <c:ptCount val="61"/>
                <c:pt idx="0">
                  <c:v>3.9361E-16</c:v>
                </c:pt>
                <c:pt idx="1">
                  <c:v>4.0075E-16</c:v>
                </c:pt>
                <c:pt idx="2">
                  <c:v>8.3820999999999997E-16</c:v>
                </c:pt>
                <c:pt idx="3">
                  <c:v>1.4461999999999999E-15</c:v>
                </c:pt>
                <c:pt idx="4">
                  <c:v>1.4550999999999999E-15</c:v>
                </c:pt>
                <c:pt idx="5">
                  <c:v>5.8038999999999995E-16</c:v>
                </c:pt>
                <c:pt idx="6">
                  <c:v>8.9175999999999992E-16</c:v>
                </c:pt>
                <c:pt idx="7">
                  <c:v>8.8939000000000004E-16</c:v>
                </c:pt>
                <c:pt idx="8">
                  <c:v>3.6766000000000003E-17</c:v>
                </c:pt>
                <c:pt idx="9">
                  <c:v>1.8543000000000002E-15</c:v>
                </c:pt>
                <c:pt idx="10">
                  <c:v>1.8616000000000001E-15</c:v>
                </c:pt>
                <c:pt idx="11">
                  <c:v>2.9742000000000001E-16</c:v>
                </c:pt>
                <c:pt idx="12">
                  <c:v>1.4499E-15</c:v>
                </c:pt>
                <c:pt idx="13">
                  <c:v>1.4451E-15</c:v>
                </c:pt>
                <c:pt idx="14">
                  <c:v>1.1859999999999999E-16</c:v>
                </c:pt>
                <c:pt idx="15">
                  <c:v>3.1797000000000002E-16</c:v>
                </c:pt>
                <c:pt idx="16">
                  <c:v>3.2209000000000002E-16</c:v>
                </c:pt>
                <c:pt idx="17">
                  <c:v>1.5735E-15</c:v>
                </c:pt>
                <c:pt idx="18">
                  <c:v>6.7298000000000004E-16</c:v>
                </c:pt>
                <c:pt idx="19">
                  <c:v>6.7694999999999999E-16</c:v>
                </c:pt>
                <c:pt idx="20">
                  <c:v>1.4010000000000001E-15</c:v>
                </c:pt>
                <c:pt idx="21">
                  <c:v>8.5487000000000002E-16</c:v>
                </c:pt>
                <c:pt idx="22">
                  <c:v>8.7195E-16</c:v>
                </c:pt>
                <c:pt idx="23">
                  <c:v>1.0012E-15</c:v>
                </c:pt>
                <c:pt idx="24">
                  <c:v>5.1729E-17</c:v>
                </c:pt>
                <c:pt idx="25">
                  <c:v>5.1608999999999997E-17</c:v>
                </c:pt>
                <c:pt idx="26">
                  <c:v>2.2852999999999999E-16</c:v>
                </c:pt>
                <c:pt idx="27">
                  <c:v>-1.9817E-16</c:v>
                </c:pt>
                <c:pt idx="28">
                  <c:v>-1.9803000000000001E-16</c:v>
                </c:pt>
                <c:pt idx="29">
                  <c:v>1.3505999999999999E-16</c:v>
                </c:pt>
                <c:pt idx="30">
                  <c:v>8.9836999999999994E-17</c:v>
                </c:pt>
                <c:pt idx="31">
                  <c:v>8.9394000000000004E-17</c:v>
                </c:pt>
                <c:pt idx="32">
                  <c:v>1.8262E-16</c:v>
                </c:pt>
                <c:pt idx="33">
                  <c:v>5.7650999999999997E-16</c:v>
                </c:pt>
                <c:pt idx="34">
                  <c:v>5.7662999999999996E-16</c:v>
                </c:pt>
                <c:pt idx="35">
                  <c:v>4.2006999999999999E-16</c:v>
                </c:pt>
                <c:pt idx="36">
                  <c:v>3.076E-17</c:v>
                </c:pt>
                <c:pt idx="37">
                  <c:v>3.0909000000000001E-17</c:v>
                </c:pt>
                <c:pt idx="38">
                  <c:v>1.4565000000000001E-16</c:v>
                </c:pt>
                <c:pt idx="39">
                  <c:v>-8.5504999999999996E-17</c:v>
                </c:pt>
                <c:pt idx="40">
                  <c:v>-8.5522000000000005E-17</c:v>
                </c:pt>
                <c:pt idx="41">
                  <c:v>-6.8048999999999999E-17</c:v>
                </c:pt>
                <c:pt idx="42">
                  <c:v>-1.6318E-16</c:v>
                </c:pt>
                <c:pt idx="43">
                  <c:v>-1.6256E-16</c:v>
                </c:pt>
                <c:pt idx="44">
                  <c:v>-7.5795999999999999E-17</c:v>
                </c:pt>
                <c:pt idx="45">
                  <c:v>4.3835000000000001E-17</c:v>
                </c:pt>
                <c:pt idx="46">
                  <c:v>4.3837999999999997E-17</c:v>
                </c:pt>
                <c:pt idx="47">
                  <c:v>2.6940999999999999E-17</c:v>
                </c:pt>
                <c:pt idx="48">
                  <c:v>-1.676E-16</c:v>
                </c:pt>
                <c:pt idx="49">
                  <c:v>-1.6723000000000001E-16</c:v>
                </c:pt>
                <c:pt idx="50">
                  <c:v>-2.4700999999999999E-16</c:v>
                </c:pt>
                <c:pt idx="51">
                  <c:v>-4.2401000000000001E-16</c:v>
                </c:pt>
                <c:pt idx="52">
                  <c:v>-4.2523999999999998E-16</c:v>
                </c:pt>
                <c:pt idx="53">
                  <c:v>-3.9140999999999998E-16</c:v>
                </c:pt>
                <c:pt idx="54">
                  <c:v>-3.2382E-16</c:v>
                </c:pt>
                <c:pt idx="55">
                  <c:v>-3.2153000000000002E-16</c:v>
                </c:pt>
                <c:pt idx="56">
                  <c:v>-2.3678000000000002E-16</c:v>
                </c:pt>
                <c:pt idx="57">
                  <c:v>2.6307E-16</c:v>
                </c:pt>
                <c:pt idx="58">
                  <c:v>2.6436000000000002E-16</c:v>
                </c:pt>
                <c:pt idx="59">
                  <c:v>2.5337999999999999E-16</c:v>
                </c:pt>
                <c:pt idx="60">
                  <c:v>3.1125999999999999E-17</c:v>
                </c:pt>
              </c:numCache>
            </c:numRef>
          </c:yVal>
          <c:smooth val="0"/>
          <c:extLst>
            <c:ext xmlns:c16="http://schemas.microsoft.com/office/drawing/2014/chart" uri="{C3380CC4-5D6E-409C-BE32-E72D297353CC}">
              <c16:uniqueId val="{00000002-89E1-4BBB-8C51-F51398A40C9B}"/>
            </c:ext>
          </c:extLst>
        </c:ser>
        <c:dLbls>
          <c:showLegendKey val="0"/>
          <c:showVal val="0"/>
          <c:showCatName val="0"/>
          <c:showSerName val="0"/>
          <c:showPercent val="0"/>
          <c:showBubbleSize val="0"/>
        </c:dLbls>
        <c:axId val="1917206416"/>
        <c:axId val="1918666720"/>
      </c:scatterChart>
      <c:valAx>
        <c:axId val="1917206416"/>
        <c:scaling>
          <c:orientation val="minMax"/>
        </c:scaling>
        <c:delete val="0"/>
        <c:axPos val="b"/>
        <c:majorGridlines>
          <c:spPr>
            <a:ln w="9525" cap="flat" cmpd="sng" algn="ctr">
              <a:solidFill>
                <a:schemeClr val="tx1">
                  <a:lumMod val="15000"/>
                  <a:lumOff val="85000"/>
                </a:schemeClr>
              </a:solidFill>
              <a:round/>
            </a:ln>
            <a:effectLst/>
          </c:spPr>
        </c:majorGridlines>
        <c:title>
          <c:tx>
            <c:strRef>
              <c:f>Szy!$B$2</c:f>
              <c:strCache>
                <c:ptCount val="1"/>
                <c:pt idx="0">
                  <c:v>Phi [deg]</c:v>
                </c:pt>
              </c:strCache>
            </c:strRef>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8666720"/>
        <c:crosses val="autoZero"/>
        <c:crossBetween val="midCat"/>
      </c:valAx>
      <c:valAx>
        <c:axId val="19186667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S_YZ [Pa]</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720641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835991-62CB-4B43-9CE8-C29898BF5D9D}" type="doc">
      <dgm:prSet loTypeId="urn:microsoft.com/office/officeart/2005/8/layout/process4" loCatId="process" qsTypeId="urn:microsoft.com/office/officeart/2005/8/quickstyle/simple1" qsCatId="simple" csTypeId="urn:microsoft.com/office/officeart/2005/8/colors/accent0_2" csCatId="mainScheme" phldr="1"/>
      <dgm:spPr/>
      <dgm:t>
        <a:bodyPr/>
        <a:lstStyle/>
        <a:p>
          <a:endParaRPr lang="en-US"/>
        </a:p>
      </dgm:t>
    </dgm:pt>
    <dgm:pt modelId="{8502A32B-4D67-426B-8199-EE40661FA1F5}">
      <dgm:prSet phldrT="[Text]" custT="1"/>
      <dgm:spPr/>
      <dgm:t>
        <a:bodyPr/>
        <a:lstStyle/>
        <a:p>
          <a:r>
            <a:rPr lang="en-US" sz="1400" dirty="0"/>
            <a:t>Physical space</a:t>
          </a:r>
        </a:p>
      </dgm:t>
    </dgm:pt>
    <dgm:pt modelId="{16D4C741-059A-4A43-BB60-8864DF8D4A96}" type="parTrans" cxnId="{A94F215A-C8A4-4236-907C-A3AB534A9027}">
      <dgm:prSet/>
      <dgm:spPr/>
      <dgm:t>
        <a:bodyPr/>
        <a:lstStyle/>
        <a:p>
          <a:endParaRPr lang="en-US"/>
        </a:p>
      </dgm:t>
    </dgm:pt>
    <dgm:pt modelId="{AA1C0EF7-ED84-4507-862F-4FAD48BEBCA3}" type="sibTrans" cxnId="{A94F215A-C8A4-4236-907C-A3AB534A9027}">
      <dgm:prSet/>
      <dgm:spPr/>
      <dgm:t>
        <a:bodyPr/>
        <a:lstStyle/>
        <a:p>
          <a:endParaRPr lang="en-US"/>
        </a:p>
      </dgm:t>
    </dgm:pt>
    <dgm:pt modelId="{EAEFF627-EDF2-4C61-866D-B5ABEFA7817B}">
      <dgm:prSet phldrT="[Text]" custT="1"/>
      <dgm:spPr/>
      <dgm:t>
        <a:bodyPr/>
        <a:lstStyle/>
        <a:p>
          <a:r>
            <a:rPr lang="en-US" sz="1400" dirty="0"/>
            <a:t>Mathematical shell model space</a:t>
          </a:r>
          <a:br>
            <a:rPr lang="en-US" sz="1400" dirty="0"/>
          </a:br>
          <a:r>
            <a:rPr lang="en-US" sz="1400" dirty="0"/>
            <a:t>(+ physics assumptions and limitations)</a:t>
          </a:r>
        </a:p>
      </dgm:t>
    </dgm:pt>
    <dgm:pt modelId="{ACEBC0B9-CFCB-4BD1-B156-038364351F6C}" type="parTrans" cxnId="{1B1B5CF2-F7DD-483E-8C3D-E44238FE90A8}">
      <dgm:prSet/>
      <dgm:spPr/>
      <dgm:t>
        <a:bodyPr/>
        <a:lstStyle/>
        <a:p>
          <a:endParaRPr lang="en-US"/>
        </a:p>
      </dgm:t>
    </dgm:pt>
    <dgm:pt modelId="{B577772F-CB1F-46FC-832D-7EC673ADCD3F}" type="sibTrans" cxnId="{1B1B5CF2-F7DD-483E-8C3D-E44238FE90A8}">
      <dgm:prSet/>
      <dgm:spPr/>
      <dgm:t>
        <a:bodyPr/>
        <a:lstStyle/>
        <a:p>
          <a:endParaRPr lang="en-US"/>
        </a:p>
      </dgm:t>
    </dgm:pt>
    <dgm:pt modelId="{07794E8B-6F91-4490-8BC8-1D6B178F565D}">
      <dgm:prSet phldrT="[Text]" custT="1"/>
      <dgm:spPr/>
      <dgm:t>
        <a:bodyPr/>
        <a:lstStyle/>
        <a:p>
          <a:r>
            <a:rPr lang="en-US" sz="1400" dirty="0"/>
            <a:t>Low order shell finite element space</a:t>
          </a:r>
          <a:br>
            <a:rPr lang="en-US" sz="1400" dirty="0"/>
          </a:br>
          <a:r>
            <a:rPr lang="en-US" sz="1400" dirty="0"/>
            <a:t>(+ artificial locking effects)</a:t>
          </a:r>
        </a:p>
      </dgm:t>
    </dgm:pt>
    <dgm:pt modelId="{6F2B49AD-9390-4CA7-A45C-AB988196FFE9}" type="parTrans" cxnId="{7E3923AC-64A0-40E2-93CB-4949C20D9E6A}">
      <dgm:prSet/>
      <dgm:spPr/>
      <dgm:t>
        <a:bodyPr/>
        <a:lstStyle/>
        <a:p>
          <a:endParaRPr lang="en-US"/>
        </a:p>
      </dgm:t>
    </dgm:pt>
    <dgm:pt modelId="{1C71E8A3-8991-4F8F-B717-76001227E7B9}" type="sibTrans" cxnId="{7E3923AC-64A0-40E2-93CB-4949C20D9E6A}">
      <dgm:prSet/>
      <dgm:spPr/>
      <dgm:t>
        <a:bodyPr/>
        <a:lstStyle/>
        <a:p>
          <a:endParaRPr lang="en-US"/>
        </a:p>
      </dgm:t>
    </dgm:pt>
    <dgm:pt modelId="{2AE26D2F-60EA-4D7B-BFCE-BA8DE63CF87B}">
      <dgm:prSet phldrT="[Text]" custT="1"/>
      <dgm:spPr/>
      <dgm:t>
        <a:bodyPr/>
        <a:lstStyle/>
        <a:p>
          <a:r>
            <a:rPr lang="en-US" sz="1400" dirty="0"/>
            <a:t>Enhanced shell finite element space</a:t>
          </a:r>
          <a:br>
            <a:rPr lang="en-US" sz="1400" dirty="0"/>
          </a:br>
          <a:r>
            <a:rPr lang="en-US" sz="1400" dirty="0"/>
            <a:t>(+ enhancing technologies)</a:t>
          </a:r>
        </a:p>
      </dgm:t>
    </dgm:pt>
    <dgm:pt modelId="{34A54879-846A-4AE3-A2D2-37E5BFD4319E}" type="parTrans" cxnId="{D9C12877-6F80-425C-BBF8-FA11F883D174}">
      <dgm:prSet/>
      <dgm:spPr/>
      <dgm:t>
        <a:bodyPr/>
        <a:lstStyle/>
        <a:p>
          <a:endParaRPr lang="en-US"/>
        </a:p>
      </dgm:t>
    </dgm:pt>
    <dgm:pt modelId="{6BDB183F-9A94-4FC4-860E-0CF6AF3EABD6}" type="sibTrans" cxnId="{D9C12877-6F80-425C-BBF8-FA11F883D174}">
      <dgm:prSet/>
      <dgm:spPr/>
      <dgm:t>
        <a:bodyPr/>
        <a:lstStyle/>
        <a:p>
          <a:endParaRPr lang="en-US"/>
        </a:p>
      </dgm:t>
    </dgm:pt>
    <dgm:pt modelId="{8E066647-97DD-4653-9A59-162AABBFB02D}" type="pres">
      <dgm:prSet presAssocID="{AE835991-62CB-4B43-9CE8-C29898BF5D9D}" presName="Name0" presStyleCnt="0">
        <dgm:presLayoutVars>
          <dgm:dir/>
          <dgm:animLvl val="lvl"/>
          <dgm:resizeHandles val="exact"/>
        </dgm:presLayoutVars>
      </dgm:prSet>
      <dgm:spPr/>
    </dgm:pt>
    <dgm:pt modelId="{B8383F2F-DA0F-4575-8FCC-67BD7CBABD68}" type="pres">
      <dgm:prSet presAssocID="{2AE26D2F-60EA-4D7B-BFCE-BA8DE63CF87B}" presName="boxAndChildren" presStyleCnt="0"/>
      <dgm:spPr/>
    </dgm:pt>
    <dgm:pt modelId="{6A01B9D8-DDF5-417C-96F1-827AE5D7F3C3}" type="pres">
      <dgm:prSet presAssocID="{2AE26D2F-60EA-4D7B-BFCE-BA8DE63CF87B}" presName="parentTextBox" presStyleLbl="node1" presStyleIdx="0" presStyleCnt="4" custScaleX="58045"/>
      <dgm:spPr/>
    </dgm:pt>
    <dgm:pt modelId="{9179F19A-E3F8-4EA5-AEE2-7BC5A9C632E4}" type="pres">
      <dgm:prSet presAssocID="{1C71E8A3-8991-4F8F-B717-76001227E7B9}" presName="sp" presStyleCnt="0"/>
      <dgm:spPr/>
    </dgm:pt>
    <dgm:pt modelId="{D713B31C-8088-454C-AA37-2AB7DFC3597E}" type="pres">
      <dgm:prSet presAssocID="{07794E8B-6F91-4490-8BC8-1D6B178F565D}" presName="arrowAndChildren" presStyleCnt="0"/>
      <dgm:spPr/>
    </dgm:pt>
    <dgm:pt modelId="{FE65F9F9-3630-4CE3-9E64-6FA16258EA31}" type="pres">
      <dgm:prSet presAssocID="{07794E8B-6F91-4490-8BC8-1D6B178F565D}" presName="parentTextArrow" presStyleLbl="node1" presStyleIdx="1" presStyleCnt="4" custScaleX="48371"/>
      <dgm:spPr/>
    </dgm:pt>
    <dgm:pt modelId="{BEDB063B-14EE-4C82-95DC-D2571716C458}" type="pres">
      <dgm:prSet presAssocID="{B577772F-CB1F-46FC-832D-7EC673ADCD3F}" presName="sp" presStyleCnt="0"/>
      <dgm:spPr/>
    </dgm:pt>
    <dgm:pt modelId="{40A31A6C-90C3-4A16-B40D-BECF2455052F}" type="pres">
      <dgm:prSet presAssocID="{EAEFF627-EDF2-4C61-866D-B5ABEFA7817B}" presName="arrowAndChildren" presStyleCnt="0"/>
      <dgm:spPr/>
    </dgm:pt>
    <dgm:pt modelId="{992B1C0F-2C3E-4223-86FA-FD3A1F1E573E}" type="pres">
      <dgm:prSet presAssocID="{EAEFF627-EDF2-4C61-866D-B5ABEFA7817B}" presName="parentTextArrow" presStyleLbl="node1" presStyleIdx="2" presStyleCnt="4" custScaleX="67719"/>
      <dgm:spPr/>
    </dgm:pt>
    <dgm:pt modelId="{B5792E67-0A61-4F93-BF66-22914B290665}" type="pres">
      <dgm:prSet presAssocID="{AA1C0EF7-ED84-4507-862F-4FAD48BEBCA3}" presName="sp" presStyleCnt="0"/>
      <dgm:spPr/>
    </dgm:pt>
    <dgm:pt modelId="{5FBDB91B-B1CA-44E6-84DA-0A69F3540450}" type="pres">
      <dgm:prSet presAssocID="{8502A32B-4D67-426B-8199-EE40661FA1F5}" presName="arrowAndChildren" presStyleCnt="0"/>
      <dgm:spPr/>
    </dgm:pt>
    <dgm:pt modelId="{6CF43327-4F19-4B7C-9EFB-C8EEB5E6D49B}" type="pres">
      <dgm:prSet presAssocID="{8502A32B-4D67-426B-8199-EE40661FA1F5}" presName="parentTextArrow" presStyleLbl="node1" presStyleIdx="3" presStyleCnt="4" custScaleX="87067"/>
      <dgm:spPr/>
    </dgm:pt>
  </dgm:ptLst>
  <dgm:cxnLst>
    <dgm:cxn modelId="{60344012-224F-4B01-B4A6-D666BB8B3600}" type="presOf" srcId="{AE835991-62CB-4B43-9CE8-C29898BF5D9D}" destId="{8E066647-97DD-4653-9A59-162AABBFB02D}" srcOrd="0" destOrd="0" presId="urn:microsoft.com/office/officeart/2005/8/layout/process4"/>
    <dgm:cxn modelId="{11192668-7D9B-4A1C-A5ED-849E33274BD3}" type="presOf" srcId="{EAEFF627-EDF2-4C61-866D-B5ABEFA7817B}" destId="{992B1C0F-2C3E-4223-86FA-FD3A1F1E573E}" srcOrd="0" destOrd="0" presId="urn:microsoft.com/office/officeart/2005/8/layout/process4"/>
    <dgm:cxn modelId="{ADC40755-D1CD-4353-A551-B660FF7C9559}" type="presOf" srcId="{07794E8B-6F91-4490-8BC8-1D6B178F565D}" destId="{FE65F9F9-3630-4CE3-9E64-6FA16258EA31}" srcOrd="0" destOrd="0" presId="urn:microsoft.com/office/officeart/2005/8/layout/process4"/>
    <dgm:cxn modelId="{D9C12877-6F80-425C-BBF8-FA11F883D174}" srcId="{AE835991-62CB-4B43-9CE8-C29898BF5D9D}" destId="{2AE26D2F-60EA-4D7B-BFCE-BA8DE63CF87B}" srcOrd="3" destOrd="0" parTransId="{34A54879-846A-4AE3-A2D2-37E5BFD4319E}" sibTransId="{6BDB183F-9A94-4FC4-860E-0CF6AF3EABD6}"/>
    <dgm:cxn modelId="{A94F215A-C8A4-4236-907C-A3AB534A9027}" srcId="{AE835991-62CB-4B43-9CE8-C29898BF5D9D}" destId="{8502A32B-4D67-426B-8199-EE40661FA1F5}" srcOrd="0" destOrd="0" parTransId="{16D4C741-059A-4A43-BB60-8864DF8D4A96}" sibTransId="{AA1C0EF7-ED84-4507-862F-4FAD48BEBCA3}"/>
    <dgm:cxn modelId="{805838A7-B71F-4D0A-AD20-A53AF19CE117}" type="presOf" srcId="{8502A32B-4D67-426B-8199-EE40661FA1F5}" destId="{6CF43327-4F19-4B7C-9EFB-C8EEB5E6D49B}" srcOrd="0" destOrd="0" presId="urn:microsoft.com/office/officeart/2005/8/layout/process4"/>
    <dgm:cxn modelId="{7E3923AC-64A0-40E2-93CB-4949C20D9E6A}" srcId="{AE835991-62CB-4B43-9CE8-C29898BF5D9D}" destId="{07794E8B-6F91-4490-8BC8-1D6B178F565D}" srcOrd="2" destOrd="0" parTransId="{6F2B49AD-9390-4CA7-A45C-AB988196FFE9}" sibTransId="{1C71E8A3-8991-4F8F-B717-76001227E7B9}"/>
    <dgm:cxn modelId="{AA4F2ABA-BBC4-48D1-A8F6-CF13081AA4D1}" type="presOf" srcId="{2AE26D2F-60EA-4D7B-BFCE-BA8DE63CF87B}" destId="{6A01B9D8-DDF5-417C-96F1-827AE5D7F3C3}" srcOrd="0" destOrd="0" presId="urn:microsoft.com/office/officeart/2005/8/layout/process4"/>
    <dgm:cxn modelId="{1B1B5CF2-F7DD-483E-8C3D-E44238FE90A8}" srcId="{AE835991-62CB-4B43-9CE8-C29898BF5D9D}" destId="{EAEFF627-EDF2-4C61-866D-B5ABEFA7817B}" srcOrd="1" destOrd="0" parTransId="{ACEBC0B9-CFCB-4BD1-B156-038364351F6C}" sibTransId="{B577772F-CB1F-46FC-832D-7EC673ADCD3F}"/>
    <dgm:cxn modelId="{0E8A3930-EFF2-419D-942A-93D956CABF45}" type="presParOf" srcId="{8E066647-97DD-4653-9A59-162AABBFB02D}" destId="{B8383F2F-DA0F-4575-8FCC-67BD7CBABD68}" srcOrd="0" destOrd="0" presId="urn:microsoft.com/office/officeart/2005/8/layout/process4"/>
    <dgm:cxn modelId="{D3E22064-503E-4108-9F5B-AA181C08AE75}" type="presParOf" srcId="{B8383F2F-DA0F-4575-8FCC-67BD7CBABD68}" destId="{6A01B9D8-DDF5-417C-96F1-827AE5D7F3C3}" srcOrd="0" destOrd="0" presId="urn:microsoft.com/office/officeart/2005/8/layout/process4"/>
    <dgm:cxn modelId="{8E8DEB98-E259-4E3A-9B50-8A66886E28E5}" type="presParOf" srcId="{8E066647-97DD-4653-9A59-162AABBFB02D}" destId="{9179F19A-E3F8-4EA5-AEE2-7BC5A9C632E4}" srcOrd="1" destOrd="0" presId="urn:microsoft.com/office/officeart/2005/8/layout/process4"/>
    <dgm:cxn modelId="{D6FBE1B9-0937-4CB7-8C36-34ED7833D815}" type="presParOf" srcId="{8E066647-97DD-4653-9A59-162AABBFB02D}" destId="{D713B31C-8088-454C-AA37-2AB7DFC3597E}" srcOrd="2" destOrd="0" presId="urn:microsoft.com/office/officeart/2005/8/layout/process4"/>
    <dgm:cxn modelId="{206853DF-BE2C-4467-874D-62A24A784F02}" type="presParOf" srcId="{D713B31C-8088-454C-AA37-2AB7DFC3597E}" destId="{FE65F9F9-3630-4CE3-9E64-6FA16258EA31}" srcOrd="0" destOrd="0" presId="urn:microsoft.com/office/officeart/2005/8/layout/process4"/>
    <dgm:cxn modelId="{BE02AC10-9681-4B7D-B3DF-858D2145FCA6}" type="presParOf" srcId="{8E066647-97DD-4653-9A59-162AABBFB02D}" destId="{BEDB063B-14EE-4C82-95DC-D2571716C458}" srcOrd="3" destOrd="0" presId="urn:microsoft.com/office/officeart/2005/8/layout/process4"/>
    <dgm:cxn modelId="{CE5D2414-2654-47E9-ACEA-0B91731F3D1E}" type="presParOf" srcId="{8E066647-97DD-4653-9A59-162AABBFB02D}" destId="{40A31A6C-90C3-4A16-B40D-BECF2455052F}" srcOrd="4" destOrd="0" presId="urn:microsoft.com/office/officeart/2005/8/layout/process4"/>
    <dgm:cxn modelId="{BD6A85FC-F9B3-41D0-B232-659C2880B9C7}" type="presParOf" srcId="{40A31A6C-90C3-4A16-B40D-BECF2455052F}" destId="{992B1C0F-2C3E-4223-86FA-FD3A1F1E573E}" srcOrd="0" destOrd="0" presId="urn:microsoft.com/office/officeart/2005/8/layout/process4"/>
    <dgm:cxn modelId="{60B6F3B7-BA39-45E2-B74B-86AEF8A55980}" type="presParOf" srcId="{8E066647-97DD-4653-9A59-162AABBFB02D}" destId="{B5792E67-0A61-4F93-BF66-22914B290665}" srcOrd="5" destOrd="0" presId="urn:microsoft.com/office/officeart/2005/8/layout/process4"/>
    <dgm:cxn modelId="{0ED63C97-84AC-4C50-826D-49021F7A28EE}" type="presParOf" srcId="{8E066647-97DD-4653-9A59-162AABBFB02D}" destId="{5FBDB91B-B1CA-44E6-84DA-0A69F3540450}" srcOrd="6" destOrd="0" presId="urn:microsoft.com/office/officeart/2005/8/layout/process4"/>
    <dgm:cxn modelId="{EB98F405-7B93-4117-BA0A-CB518FDF865B}" type="presParOf" srcId="{5FBDB91B-B1CA-44E6-84DA-0A69F3540450}" destId="{6CF43327-4F19-4B7C-9EFB-C8EEB5E6D49B}"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1B9D8-DDF5-417C-96F1-827AE5D7F3C3}">
      <dsp:nvSpPr>
        <dsp:cNvPr id="0" name=""/>
        <dsp:cNvSpPr/>
      </dsp:nvSpPr>
      <dsp:spPr>
        <a:xfrm>
          <a:off x="1561261" y="3566460"/>
          <a:ext cx="4320028" cy="780254"/>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Enhanced shell finite element space</a:t>
          </a:r>
          <a:br>
            <a:rPr lang="en-US" sz="1400" kern="1200" dirty="0"/>
          </a:br>
          <a:r>
            <a:rPr lang="en-US" sz="1400" kern="1200" dirty="0"/>
            <a:t>(+ enhancing technologies)</a:t>
          </a:r>
        </a:p>
      </dsp:txBody>
      <dsp:txXfrm>
        <a:off x="1561261" y="3566460"/>
        <a:ext cx="4320028" cy="780254"/>
      </dsp:txXfrm>
    </dsp:sp>
    <dsp:sp modelId="{FE65F9F9-3630-4CE3-9E64-6FA16258EA31}">
      <dsp:nvSpPr>
        <dsp:cNvPr id="0" name=""/>
        <dsp:cNvSpPr/>
      </dsp:nvSpPr>
      <dsp:spPr>
        <a:xfrm rot="10800000">
          <a:off x="1921257" y="2378133"/>
          <a:ext cx="3600036" cy="1200031"/>
        </a:xfrm>
        <a:prstGeom prst="upArrowCallou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Low order shell finite element space</a:t>
          </a:r>
          <a:br>
            <a:rPr lang="en-US" sz="1400" kern="1200" dirty="0"/>
          </a:br>
          <a:r>
            <a:rPr lang="en-US" sz="1400" kern="1200" dirty="0"/>
            <a:t>(+ artificial locking effects)</a:t>
          </a:r>
        </a:p>
      </dsp:txBody>
      <dsp:txXfrm rot="10800000">
        <a:off x="1921257" y="2378133"/>
        <a:ext cx="3600036" cy="779744"/>
      </dsp:txXfrm>
    </dsp:sp>
    <dsp:sp modelId="{992B1C0F-2C3E-4223-86FA-FD3A1F1E573E}">
      <dsp:nvSpPr>
        <dsp:cNvPr id="0" name=""/>
        <dsp:cNvSpPr/>
      </dsp:nvSpPr>
      <dsp:spPr>
        <a:xfrm rot="10800000">
          <a:off x="1201264" y="1189805"/>
          <a:ext cx="5040021" cy="1200031"/>
        </a:xfrm>
        <a:prstGeom prst="upArrowCallou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Mathematical shell model space</a:t>
          </a:r>
          <a:br>
            <a:rPr lang="en-US" sz="1400" kern="1200" dirty="0"/>
          </a:br>
          <a:r>
            <a:rPr lang="en-US" sz="1400" kern="1200" dirty="0"/>
            <a:t>(+ physics assumptions and limitations)</a:t>
          </a:r>
        </a:p>
      </dsp:txBody>
      <dsp:txXfrm rot="10800000">
        <a:off x="1201264" y="1189805"/>
        <a:ext cx="5040021" cy="779744"/>
      </dsp:txXfrm>
    </dsp:sp>
    <dsp:sp modelId="{6CF43327-4F19-4B7C-9EFB-C8EEB5E6D49B}">
      <dsp:nvSpPr>
        <dsp:cNvPr id="0" name=""/>
        <dsp:cNvSpPr/>
      </dsp:nvSpPr>
      <dsp:spPr>
        <a:xfrm rot="10800000">
          <a:off x="481272" y="1478"/>
          <a:ext cx="6480005" cy="1200031"/>
        </a:xfrm>
        <a:prstGeom prst="upArrowCallou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Physical space</a:t>
          </a:r>
        </a:p>
      </dsp:txBody>
      <dsp:txXfrm rot="10800000">
        <a:off x="481272" y="1478"/>
        <a:ext cx="6480005" cy="77974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06/09/2017</a:t>
            </a:fld>
            <a:endParaRPr lang="en-GB" dirty="0"/>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a:t>
            </a:fld>
            <a:endParaRPr lang="en-GB" dirty="0"/>
          </a:p>
        </p:txBody>
      </p:sp>
    </p:spTree>
    <p:extLst>
      <p:ext uri="{BB962C8B-B14F-4D97-AF65-F5344CB8AC3E}">
        <p14:creationId xmlns:p14="http://schemas.microsoft.com/office/powerpoint/2010/main" val="17931719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pPr>
                <a:defRPr/>
              </a:pPr>
              <a:t>06/09/2017</a:t>
            </a:fld>
            <a:endParaRPr lang="en-GB" dirty="0"/>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GB" noProof="0"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pPr>
                <a:defRPr/>
              </a:pPr>
              <a:t>‹#›</a:t>
            </a:fld>
            <a:endParaRPr lang="en-GB" dirty="0"/>
          </a:p>
        </p:txBody>
      </p:sp>
    </p:spTree>
    <p:extLst>
      <p:ext uri="{BB962C8B-B14F-4D97-AF65-F5344CB8AC3E}">
        <p14:creationId xmlns:p14="http://schemas.microsoft.com/office/powerpoint/2010/main" val="77992871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1</a:t>
            </a:fld>
            <a:endParaRPr lang="en-GB" dirty="0"/>
          </a:p>
        </p:txBody>
      </p:sp>
    </p:spTree>
    <p:extLst>
      <p:ext uri="{BB962C8B-B14F-4D97-AF65-F5344CB8AC3E}">
        <p14:creationId xmlns:p14="http://schemas.microsoft.com/office/powerpoint/2010/main" val="2216036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5</a:t>
            </a:fld>
            <a:endParaRPr lang="en-GB" dirty="0"/>
          </a:p>
        </p:txBody>
      </p:sp>
    </p:spTree>
    <p:extLst>
      <p:ext uri="{BB962C8B-B14F-4D97-AF65-F5344CB8AC3E}">
        <p14:creationId xmlns:p14="http://schemas.microsoft.com/office/powerpoint/2010/main" val="1126990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ANDES basic stiffness ensures consistency of the element </a:t>
            </a:r>
          </a:p>
          <a:p>
            <a:endParaRPr lang="en-AU" dirty="0"/>
          </a:p>
          <a:p>
            <a:r>
              <a:rPr lang="en-AU" dirty="0"/>
              <a:t>the higher order stiffness is responsible for stability and accuracy</a:t>
            </a:r>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12</a:t>
            </a:fld>
            <a:endParaRPr lang="en-GB" dirty="0"/>
          </a:p>
        </p:txBody>
      </p:sp>
    </p:spTree>
    <p:extLst>
      <p:ext uri="{BB962C8B-B14F-4D97-AF65-F5344CB8AC3E}">
        <p14:creationId xmlns:p14="http://schemas.microsoft.com/office/powerpoint/2010/main" val="2199597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Consider 15% max lateral deflection. ANDES already</a:t>
            </a:r>
            <a:r>
              <a:rPr lang="en-AU" baseline="0" dirty="0"/>
              <a:t> buckled, other isn’t. Clearly the membrane mitigation is making a difference here.</a:t>
            </a:r>
          </a:p>
          <a:p>
            <a:pPr marL="171450" indent="-171450">
              <a:buFont typeface="Arial" panose="020B0604020202020204" pitchFamily="34" charset="0"/>
              <a:buChar char="•"/>
            </a:pPr>
            <a:r>
              <a:rPr lang="en-AU" baseline="0" dirty="0"/>
              <a:t>One may be forgiven for thinking the initially flat plate, with no curvature, will have no membrane locking – but this example shows it is important to consider the deformed shape too when considering enhancing technologies</a:t>
            </a:r>
          </a:p>
          <a:p>
            <a:pPr marL="171450" indent="-171450">
              <a:buFont typeface="Arial" panose="020B0604020202020204" pitchFamily="34" charset="0"/>
              <a:buChar char="•"/>
            </a:pPr>
            <a:endParaRPr lang="en-AU"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22</a:t>
            </a:fld>
            <a:endParaRPr lang="en-GB" dirty="0"/>
          </a:p>
        </p:txBody>
      </p:sp>
    </p:spTree>
    <p:extLst>
      <p:ext uri="{BB962C8B-B14F-4D97-AF65-F5344CB8AC3E}">
        <p14:creationId xmlns:p14="http://schemas.microsoft.com/office/powerpoint/2010/main" val="993984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171450" indent="-171450">
              <a:buFont typeface="Arial" panose="020B0604020202020204" pitchFamily="34" charset="0"/>
              <a:buChar char="•"/>
            </a:pPr>
            <a:r>
              <a:rPr lang="en-AU" sz="1200" dirty="0"/>
              <a:t>the choice of dimensional reduction imposes a significant filter of possible resolvable results.</a:t>
            </a:r>
          </a:p>
          <a:p>
            <a:pPr marL="171450" indent="-171450">
              <a:buFont typeface="Arial" panose="020B0604020202020204" pitchFamily="34" charset="0"/>
              <a:buChar char="•"/>
            </a:pPr>
            <a:endParaRPr lang="en-AU" sz="1200" dirty="0"/>
          </a:p>
          <a:p>
            <a:pPr marL="171450" indent="-171450">
              <a:buFont typeface="Arial" panose="020B0604020202020204" pitchFamily="34" charset="0"/>
              <a:buChar char="•"/>
            </a:pPr>
            <a:r>
              <a:rPr lang="en-AU" sz="1200" dirty="0"/>
              <a:t>Within the shell regime, the selection of elements based on 3-parameter or 5-parameter models appears to limit resolvable possibilities the greatest. Thus, one must consider whether Kirchhoff-Love or Reissner-Mindlin kinematics dominate the</a:t>
            </a:r>
            <a:r>
              <a:rPr lang="en-AU" sz="1200" baseline="0" dirty="0"/>
              <a:t> current problem and select base formulations accordingly.</a:t>
            </a:r>
          </a:p>
          <a:p>
            <a:pPr marL="354013" lvl="1" indent="-171450">
              <a:buFont typeface="Arial" panose="020B0604020202020204" pitchFamily="34" charset="0"/>
              <a:buChar char="•"/>
            </a:pPr>
            <a:endParaRPr lang="en-AU" sz="1200" baseline="0" dirty="0"/>
          </a:p>
          <a:p>
            <a:pPr marL="171450" lvl="0" indent="-171450">
              <a:buFont typeface="Arial" panose="020B0604020202020204" pitchFamily="34" charset="0"/>
              <a:buChar char="•"/>
            </a:pPr>
            <a:r>
              <a:rPr lang="en-AU" sz="1200" baseline="0" dirty="0"/>
              <a:t>5-parameter models require transverse shear locking mitigation technologies</a:t>
            </a:r>
          </a:p>
          <a:p>
            <a:pPr marL="171450" lvl="0" indent="-171450">
              <a:buFont typeface="Arial" panose="020B0604020202020204" pitchFamily="34" charset="0"/>
              <a:buChar char="•"/>
            </a:pPr>
            <a:r>
              <a:rPr lang="en-AU" sz="1200" baseline="0" dirty="0"/>
              <a:t>a trade-off between the increased resolving power of quadrilaterals (4 gauss points) susceptible to membrane locking and the limited resolving power of triangles (1 gauss point) invulnerable to membrane locking must be evaluated</a:t>
            </a:r>
          </a:p>
          <a:p>
            <a:pPr marL="354013" lvl="1" indent="-171450">
              <a:buFont typeface="Arial" panose="020B0604020202020204" pitchFamily="34" charset="0"/>
              <a:buChar char="•"/>
            </a:pPr>
            <a:r>
              <a:rPr lang="en-AU" sz="1200" baseline="0" dirty="0"/>
              <a:t>Two critical factors key in this trade-off is the </a:t>
            </a:r>
            <a:r>
              <a:rPr lang="en-AU" sz="1100" baseline="0" dirty="0"/>
              <a:t>predisposition</a:t>
            </a:r>
            <a:r>
              <a:rPr lang="en-AU" sz="1200" baseline="0" dirty="0"/>
              <a:t> of the mesh to membrane locking (ie. highly warped quadrilaterals) and the effectiveness of the membrane locking mitigation technology. </a:t>
            </a:r>
          </a:p>
          <a:p>
            <a:pPr marL="354013" lvl="1" indent="-171450">
              <a:buFont typeface="Arial" panose="020B0604020202020204" pitchFamily="34" charset="0"/>
              <a:buChar char="•"/>
            </a:pPr>
            <a:r>
              <a:rPr lang="en-AU" sz="1200" baseline="0" dirty="0"/>
              <a:t>The plate shear wrinkling example suggests an additional caveat that mesh susceptibility to membrane locking must be considered over the deformed state too, not just the undeformed.</a:t>
            </a:r>
          </a:p>
          <a:p>
            <a:pPr marL="354013" lvl="1" indent="-171450">
              <a:buFont typeface="Arial" panose="020B0604020202020204" pitchFamily="34" charset="0"/>
              <a:buChar char="•"/>
            </a:pPr>
            <a:endParaRPr lang="en-AU" sz="1200" baseline="0" dirty="0"/>
          </a:p>
          <a:p>
            <a:pPr marL="171450" lvl="0" indent="-171450">
              <a:buFont typeface="Arial" panose="020B0604020202020204" pitchFamily="34" charset="0"/>
              <a:buChar char="•"/>
            </a:pPr>
            <a:r>
              <a:rPr lang="en-AU" sz="1200" baseline="0" dirty="0"/>
              <a:t>The culmination of these modelling decisions effectively determines what the shell elements can or can not resolve, and thus, drives the results you obtain.</a:t>
            </a:r>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23</a:t>
            </a:fld>
            <a:endParaRPr lang="en-GB" dirty="0"/>
          </a:p>
        </p:txBody>
      </p:sp>
    </p:spTree>
    <p:extLst>
      <p:ext uri="{BB962C8B-B14F-4D97-AF65-F5344CB8AC3E}">
        <p14:creationId xmlns:p14="http://schemas.microsoft.com/office/powerpoint/2010/main" val="3289196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Lastly, let us consider an example of formulation-mesh-dependency.</a:t>
            </a:r>
          </a:p>
          <a:p>
            <a:pPr marL="171450" indent="-171450">
              <a:buFont typeface="Arial" panose="020B0604020202020204" pitchFamily="34" charset="0"/>
              <a:buChar char="•"/>
            </a:pPr>
            <a:r>
              <a:rPr lang="en-AU" dirty="0"/>
              <a:t>The original DSG formulation is dependent on nodal ordering, although this diminishes with refinement</a:t>
            </a:r>
          </a:p>
          <a:p>
            <a:pPr marL="171450" indent="-171450">
              <a:buFont typeface="Arial" panose="020B0604020202020204" pitchFamily="34" charset="0"/>
              <a:buChar char="•"/>
            </a:pPr>
            <a:r>
              <a:rPr lang="en-AU" dirty="0"/>
              <a:t>Several attempts have been made to overcome this dependency</a:t>
            </a:r>
          </a:p>
          <a:p>
            <a:pPr marL="354013" lvl="1" indent="-171450">
              <a:buFont typeface="Arial" panose="020B0604020202020204" pitchFamily="34" charset="0"/>
              <a:buChar char="•"/>
            </a:pPr>
            <a:r>
              <a:rPr lang="en-AU" dirty="0"/>
              <a:t>DSGc3</a:t>
            </a:r>
          </a:p>
          <a:p>
            <a:pPr marL="354013" lvl="1" indent="-171450">
              <a:buFont typeface="Arial" panose="020B0604020202020204" pitchFamily="34" charset="0"/>
              <a:buChar char="•"/>
            </a:pPr>
            <a:r>
              <a:rPr lang="en-AU" dirty="0"/>
              <a:t>Cell-Smoothed</a:t>
            </a:r>
            <a:r>
              <a:rPr lang="en-AU" baseline="0" dirty="0"/>
              <a:t> DSG by Nguyen Thoi, which I also implemented in Kratos and validated that it is indeed invariant of nodal numbering.</a:t>
            </a:r>
          </a:p>
          <a:p>
            <a:pPr marL="354013" lvl="1" indent="-171450">
              <a:buFont typeface="Arial" panose="020B0604020202020204" pitchFamily="34" charset="0"/>
              <a:buChar char="•"/>
            </a:pPr>
            <a:endParaRPr lang="en-AU" baseline="0" dirty="0"/>
          </a:p>
          <a:p>
            <a:pPr marL="171450" lvl="0" indent="-171450">
              <a:buFont typeface="Arial" panose="020B0604020202020204" pitchFamily="34" charset="0"/>
              <a:buChar char="•"/>
            </a:pPr>
            <a:r>
              <a:rPr lang="en-AU" baseline="0" dirty="0"/>
              <a:t>So this begs the question: should people use the CS-DSG or the original DSG</a:t>
            </a:r>
            <a:endParaRPr lang="en-AU" dirty="0"/>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24</a:t>
            </a:fld>
            <a:endParaRPr lang="en-GB" dirty="0"/>
          </a:p>
        </p:txBody>
      </p:sp>
    </p:spTree>
    <p:extLst>
      <p:ext uri="{BB962C8B-B14F-4D97-AF65-F5344CB8AC3E}">
        <p14:creationId xmlns:p14="http://schemas.microsoft.com/office/powerpoint/2010/main" val="3587151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en-AU" dirty="0"/>
              <a:t>This talk has addressed the motivating question of how can the</a:t>
            </a:r>
            <a:r>
              <a:rPr lang="en-AU" baseline="0" dirty="0"/>
              <a:t> risk of improper shell finite element analyses be mitigated with the completion of two objectives.</a:t>
            </a:r>
          </a:p>
          <a:p>
            <a:pPr marL="171450" indent="-171450">
              <a:buFont typeface="Arial" panose="020B0604020202020204" pitchFamily="34" charset="0"/>
              <a:buChar char="•"/>
            </a:pPr>
            <a:endParaRPr lang="en-AU" baseline="0" dirty="0"/>
          </a:p>
          <a:p>
            <a:pPr marL="171450" indent="-171450">
              <a:buFont typeface="Arial" panose="020B0604020202020204" pitchFamily="34" charset="0"/>
              <a:buChar char="•"/>
            </a:pPr>
            <a:r>
              <a:rPr lang="en-AU" baseline="0" dirty="0"/>
              <a:t>The first objective considered the implementation and validation of 2 advanced shell finite elements in Kratos. Although using advanced elements like these definitely reduces the risk of spurious analyses, it does not completely eliminate it.</a:t>
            </a:r>
          </a:p>
          <a:p>
            <a:pPr marL="171450" indent="-171450">
              <a:buFont typeface="Arial" panose="020B0604020202020204" pitchFamily="34" charset="0"/>
              <a:buChar char="•"/>
            </a:pPr>
            <a:endParaRPr lang="en-AU" baseline="0" dirty="0"/>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AU" baseline="0" dirty="0"/>
              <a:t>The second objective considered </a:t>
            </a:r>
            <a:r>
              <a:rPr lang="en-AU" dirty="0">
                <a:solidFill>
                  <a:srgbClr val="92D050"/>
                </a:solidFill>
              </a:rPr>
              <a:t>the structural modelling of these elements by examining the interaction between structural behaviour, base formulations, enhancing technologies and formulation-mesh-dependency. Here it was shown that a correct understanding of shell theories and the shell finite elements themselves gives rise to the correct structural modelling of shell finite elements</a:t>
            </a:r>
            <a:endParaRPr lang="hu-HU" dirty="0">
              <a:solidFill>
                <a:srgbClr val="92D050"/>
              </a:solidFill>
            </a:endParaRPr>
          </a:p>
          <a:p>
            <a:pPr marL="171450" indent="-171450">
              <a:buFont typeface="Arial" panose="020B0604020202020204" pitchFamily="34" charset="0"/>
              <a:buChar char="•"/>
            </a:pPr>
            <a:endParaRPr lang="en-AU" baseline="0" dirty="0"/>
          </a:p>
          <a:p>
            <a:r>
              <a:rPr lang="en-AU" dirty="0"/>
              <a:t>Finally, when these two constituents, advanced shell finite elements and their proper structural modelling, are considered</a:t>
            </a:r>
            <a:r>
              <a:rPr lang="en-AU" baseline="0" dirty="0"/>
              <a:t> together, the risk of spurious analyses is </a:t>
            </a:r>
            <a:r>
              <a:rPr lang="en-AU" dirty="0"/>
              <a:t>effectively mitigated, producing confident and accurate results.</a:t>
            </a:r>
          </a:p>
        </p:txBody>
      </p:sp>
      <p:sp>
        <p:nvSpPr>
          <p:cNvPr id="4" name="Slide Number Placeholder 3"/>
          <p:cNvSpPr>
            <a:spLocks noGrp="1"/>
          </p:cNvSpPr>
          <p:nvPr>
            <p:ph type="sldNum" sz="quarter" idx="10"/>
          </p:nvPr>
        </p:nvSpPr>
        <p:spPr/>
        <p:txBody>
          <a:bodyPr/>
          <a:lstStyle/>
          <a:p>
            <a:pPr>
              <a:defRPr/>
            </a:pPr>
            <a:fld id="{00AFC6D0-44D5-4EB7-828F-6F464F83D79A}" type="slidenum">
              <a:rPr lang="en-GB" smtClean="0"/>
              <a:pPr>
                <a:defRPr/>
              </a:pPr>
              <a:t>25</a:t>
            </a:fld>
            <a:endParaRPr lang="en-GB" dirty="0"/>
          </a:p>
        </p:txBody>
      </p:sp>
    </p:spTree>
    <p:extLst>
      <p:ext uri="{BB962C8B-B14F-4D97-AF65-F5344CB8AC3E}">
        <p14:creationId xmlns:p14="http://schemas.microsoft.com/office/powerpoint/2010/main" val="25131596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elfolie">
    <p:bg>
      <p:bgPr>
        <a:solidFill>
          <a:schemeClr val="bg1"/>
        </a:solidFill>
        <a:effectLst/>
      </p:bgPr>
    </p:bg>
    <p:spTree>
      <p:nvGrpSpPr>
        <p:cNvPr id="1" name=""/>
        <p:cNvGrpSpPr/>
        <p:nvPr/>
      </p:nvGrpSpPr>
      <p:grpSpPr>
        <a:xfrm>
          <a:off x="0" y="0"/>
          <a:ext cx="0" cy="0"/>
          <a:chOff x="0" y="0"/>
          <a:chExt cx="0" cy="0"/>
        </a:xfrm>
      </p:grpSpPr>
      <p:sp>
        <p:nvSpPr>
          <p:cNvPr id="8194" name="Titelplatzhalter 1"/>
          <p:cNvSpPr>
            <a:spLocks noGrp="1"/>
          </p:cNvSpPr>
          <p:nvPr>
            <p:ph type="ctrTitle"/>
          </p:nvPr>
        </p:nvSpPr>
        <p:spPr>
          <a:xfrm>
            <a:off x="358775" y="2130425"/>
            <a:ext cx="8421688" cy="1470025"/>
          </a:xfrm>
        </p:spPr>
        <p:txBody>
          <a:bodyPr/>
          <a:lstStyle>
            <a:lvl1pPr>
              <a:defRPr sz="2800" smtClean="0"/>
            </a:lvl1pPr>
          </a:lstStyle>
          <a:p>
            <a:r>
              <a:rPr lang="de-DE" noProof="0" dirty="0"/>
              <a:t>Titelmasterformat durch Klicken bearbeiten</a:t>
            </a:r>
          </a:p>
        </p:txBody>
      </p:sp>
      <p:sp>
        <p:nvSpPr>
          <p:cNvPr id="8195" name="Textplatzhalter 2"/>
          <p:cNvSpPr>
            <a:spLocks noGrp="1"/>
          </p:cNvSpPr>
          <p:nvPr>
            <p:ph type="subTitle" idx="1"/>
          </p:nvPr>
        </p:nvSpPr>
        <p:spPr>
          <a:xfrm>
            <a:off x="358775" y="3886200"/>
            <a:ext cx="8421688" cy="1752600"/>
          </a:xfrm>
        </p:spPr>
        <p:txBody>
          <a:bodyPr/>
          <a:lstStyle>
            <a:lvl1pPr>
              <a:defRPr sz="2400" smtClean="0"/>
            </a:lvl1pPr>
          </a:lstStyle>
          <a:p>
            <a:r>
              <a:rPr lang="de-DE" noProof="0" dirty="0"/>
              <a:t>Formatvorlage des Untertitelmasters durch Klicken bearbeiten</a:t>
            </a:r>
          </a:p>
        </p:txBody>
      </p:sp>
      <p:pic>
        <p:nvPicPr>
          <p:cNvPr id="7" name="Bild 8" descr="20150416 tum logo blau png final.png"/>
          <p:cNvPicPr>
            <a:picLocks noChangeAspect="1"/>
          </p:cNvPicPr>
          <p:nvPr userDrawn="1"/>
        </p:nvPicPr>
        <p:blipFill>
          <a:blip r:embed="rId2"/>
          <a:stretch>
            <a:fillRect/>
          </a:stretch>
        </p:blipFill>
        <p:spPr>
          <a:xfrm>
            <a:off x="8218411" y="324685"/>
            <a:ext cx="608352" cy="320400"/>
          </a:xfrm>
          <a:prstGeom prst="rect">
            <a:avLst/>
          </a:prstGeom>
        </p:spPr>
      </p:pic>
      <p:sp>
        <p:nvSpPr>
          <p:cNvPr id="8" name="Textfeld 7"/>
          <p:cNvSpPr txBox="1"/>
          <p:nvPr userDrawn="1"/>
        </p:nvSpPr>
        <p:spPr>
          <a:xfrm>
            <a:off x="320401" y="314325"/>
            <a:ext cx="7699650" cy="348403"/>
          </a:xfrm>
          <a:prstGeom prst="rect">
            <a:avLst/>
          </a:prstGeom>
          <a:noFill/>
        </p:spPr>
        <p:txBody>
          <a:bodyPr wrap="square" lIns="0" tIns="0" rIns="0" bIns="0" rtlCol="0">
            <a:spAutoFit/>
          </a:bodyPr>
          <a:lstStyle/>
          <a:p>
            <a:pPr>
              <a:lnSpc>
                <a:spcPct val="94000"/>
              </a:lnSpc>
              <a:tabLst/>
            </a:pPr>
            <a:r>
              <a:rPr lang="de-DE" sz="800" dirty="0" err="1">
                <a:solidFill>
                  <a:schemeClr val="tx2"/>
                </a:solidFill>
                <a:latin typeface="+mn-lt"/>
              </a:rPr>
              <a:t>Chair</a:t>
            </a:r>
            <a:r>
              <a:rPr lang="de-DE" sz="800" dirty="0">
                <a:solidFill>
                  <a:schemeClr val="tx2"/>
                </a:solidFill>
                <a:latin typeface="+mn-lt"/>
              </a:rPr>
              <a:t> </a:t>
            </a:r>
            <a:r>
              <a:rPr lang="de-DE" sz="800" dirty="0" err="1">
                <a:solidFill>
                  <a:schemeClr val="tx2"/>
                </a:solidFill>
                <a:latin typeface="+mn-lt"/>
              </a:rPr>
              <a:t>of</a:t>
            </a:r>
            <a:r>
              <a:rPr lang="de-DE" sz="800" dirty="0">
                <a:solidFill>
                  <a:schemeClr val="tx2"/>
                </a:solidFill>
                <a:latin typeface="+mn-lt"/>
              </a:rPr>
              <a:t> </a:t>
            </a:r>
            <a:r>
              <a:rPr lang="de-DE" sz="800" dirty="0" err="1">
                <a:solidFill>
                  <a:schemeClr val="tx2"/>
                </a:solidFill>
                <a:latin typeface="+mn-lt"/>
              </a:rPr>
              <a:t>Structural</a:t>
            </a:r>
            <a:r>
              <a:rPr lang="de-DE" sz="800" dirty="0">
                <a:solidFill>
                  <a:schemeClr val="tx2"/>
                </a:solidFill>
                <a:latin typeface="+mn-lt"/>
              </a:rPr>
              <a:t> Analysis</a:t>
            </a:r>
          </a:p>
          <a:p>
            <a:pPr>
              <a:lnSpc>
                <a:spcPct val="94000"/>
              </a:lnSpc>
              <a:tabLst/>
            </a:pPr>
            <a:r>
              <a:rPr lang="de-DE" sz="800" dirty="0">
                <a:solidFill>
                  <a:schemeClr val="tx2"/>
                </a:solidFill>
                <a:latin typeface="+mn-lt"/>
              </a:rPr>
              <a:t>TUM Department</a:t>
            </a:r>
            <a:r>
              <a:rPr lang="de-DE" sz="800" baseline="0" dirty="0">
                <a:solidFill>
                  <a:schemeClr val="tx2"/>
                </a:solidFill>
                <a:latin typeface="+mn-lt"/>
              </a:rPr>
              <a:t> </a:t>
            </a:r>
            <a:r>
              <a:rPr lang="de-DE" sz="800" baseline="0" dirty="0" err="1">
                <a:solidFill>
                  <a:schemeClr val="tx2"/>
                </a:solidFill>
                <a:latin typeface="+mn-lt"/>
              </a:rPr>
              <a:t>of</a:t>
            </a:r>
            <a:r>
              <a:rPr lang="de-DE" sz="800" baseline="0" dirty="0">
                <a:solidFill>
                  <a:schemeClr val="tx2"/>
                </a:solidFill>
                <a:latin typeface="+mn-lt"/>
              </a:rPr>
              <a:t> </a:t>
            </a:r>
            <a:r>
              <a:rPr lang="de-DE" sz="800" baseline="0" dirty="0" err="1">
                <a:solidFill>
                  <a:schemeClr val="tx2"/>
                </a:solidFill>
                <a:latin typeface="+mn-lt"/>
              </a:rPr>
              <a:t>Civil</a:t>
            </a:r>
            <a:r>
              <a:rPr lang="de-DE" sz="800" baseline="0" dirty="0">
                <a:solidFill>
                  <a:schemeClr val="tx2"/>
                </a:solidFill>
                <a:latin typeface="+mn-lt"/>
              </a:rPr>
              <a:t> </a:t>
            </a:r>
            <a:r>
              <a:rPr lang="de-DE" sz="800" baseline="0" dirty="0" err="1">
                <a:solidFill>
                  <a:schemeClr val="tx2"/>
                </a:solidFill>
                <a:latin typeface="+mn-lt"/>
              </a:rPr>
              <a:t>Geo</a:t>
            </a:r>
            <a:r>
              <a:rPr lang="de-DE" sz="800" baseline="0" dirty="0">
                <a:solidFill>
                  <a:schemeClr val="tx2"/>
                </a:solidFill>
                <a:latin typeface="+mn-lt"/>
              </a:rPr>
              <a:t> </a:t>
            </a:r>
            <a:r>
              <a:rPr lang="de-DE" sz="800" baseline="0" dirty="0" err="1">
                <a:solidFill>
                  <a:schemeClr val="tx2"/>
                </a:solidFill>
                <a:latin typeface="+mn-lt"/>
              </a:rPr>
              <a:t>and</a:t>
            </a:r>
            <a:r>
              <a:rPr lang="de-DE" sz="800" baseline="0" dirty="0">
                <a:solidFill>
                  <a:schemeClr val="tx2"/>
                </a:solidFill>
                <a:latin typeface="+mn-lt"/>
              </a:rPr>
              <a:t> Environmental Engineering</a:t>
            </a:r>
            <a:endParaRPr lang="de-DE" sz="800" dirty="0">
              <a:solidFill>
                <a:schemeClr val="tx2"/>
              </a:solidFill>
              <a:latin typeface="+mn-lt"/>
            </a:endParaRPr>
          </a:p>
          <a:p>
            <a:pPr>
              <a:lnSpc>
                <a:spcPct val="94000"/>
              </a:lnSpc>
              <a:tabLst/>
            </a:pPr>
            <a:r>
              <a:rPr lang="de-DE" sz="800" dirty="0">
                <a:solidFill>
                  <a:schemeClr val="tx2"/>
                </a:solidFill>
                <a:latin typeface="+mn-lt"/>
              </a:rPr>
              <a:t>Technical University </a:t>
            </a:r>
            <a:r>
              <a:rPr lang="de-DE" sz="800" dirty="0" err="1">
                <a:solidFill>
                  <a:schemeClr val="tx2"/>
                </a:solidFill>
                <a:latin typeface="+mn-lt"/>
              </a:rPr>
              <a:t>of</a:t>
            </a:r>
            <a:r>
              <a:rPr lang="de-DE" sz="800" dirty="0">
                <a:solidFill>
                  <a:schemeClr val="tx2"/>
                </a:solidFill>
                <a:latin typeface="+mn-lt"/>
              </a:rPr>
              <a:t> </a:t>
            </a:r>
            <a:r>
              <a:rPr lang="de-DE" sz="800" dirty="0" err="1">
                <a:solidFill>
                  <a:schemeClr val="tx2"/>
                </a:solidFill>
                <a:latin typeface="+mn-lt"/>
              </a:rPr>
              <a:t>Munich</a:t>
            </a:r>
            <a:endParaRPr lang="de-DE" sz="800" dirty="0">
              <a:solidFill>
                <a:schemeClr val="tx2"/>
              </a:solidFill>
              <a:latin typeface="+mn-l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363537" y="765175"/>
            <a:ext cx="8421688" cy="5693498"/>
          </a:xfrm>
        </p:spPr>
        <p:txBody>
          <a:bodyPr>
            <a:normAutofit/>
          </a:bodyPr>
          <a:lstStyle>
            <a:lvl1pPr marL="0" indent="0">
              <a:lnSpc>
                <a:spcPct val="125000"/>
              </a:lnSpc>
              <a:spcBef>
                <a:spcPts val="0"/>
              </a:spcBef>
              <a:buNone/>
              <a:defRPr sz="1400"/>
            </a:lvl1pPr>
            <a:lvl2pPr marL="176213" indent="-176213">
              <a:lnSpc>
                <a:spcPct val="125000"/>
              </a:lnSpc>
              <a:spcBef>
                <a:spcPts val="0"/>
              </a:spcBef>
              <a:buFont typeface="Arial" pitchFamily="34" charset="0"/>
              <a:buChar char="•"/>
              <a:defRPr sz="1400"/>
            </a:lvl2pPr>
            <a:lvl3pPr marL="360363" indent="-184150">
              <a:lnSpc>
                <a:spcPct val="125000"/>
              </a:lnSpc>
              <a:spcBef>
                <a:spcPts val="0"/>
              </a:spcBef>
              <a:buFont typeface="Symbol" pitchFamily="18" charset="2"/>
              <a:buChar char="-"/>
              <a:defRPr sz="1400"/>
            </a:lvl3pPr>
            <a:lvl4pPr marL="538163" indent="-177800">
              <a:lnSpc>
                <a:spcPct val="125000"/>
              </a:lnSpc>
              <a:spcBef>
                <a:spcPts val="0"/>
              </a:spcBef>
              <a:buFont typeface="Symbol" pitchFamily="18" charset="2"/>
              <a:buChar char="-"/>
              <a:defRPr sz="1400"/>
            </a:lvl4pPr>
            <a:lvl5pPr marL="714375" indent="-176213">
              <a:lnSpc>
                <a:spcPct val="125000"/>
              </a:lnSpc>
              <a:spcBef>
                <a:spcPts val="0"/>
              </a:spcBef>
              <a:buFont typeface="Symbol" pitchFamily="18" charset="2"/>
              <a:buChar char="-"/>
              <a:defRPr sz="1400"/>
            </a:lvl5pPr>
          </a:lstStyle>
          <a:p>
            <a:pPr lvl="0"/>
            <a:r>
              <a:rPr lang="de-DE" noProof="0" dirty="0"/>
              <a:t>Textmasterformate durch Klicken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8" name="Fußzeilenplatzhalter 4"/>
          <p:cNvSpPr>
            <a:spLocks noGrp="1"/>
          </p:cNvSpPr>
          <p:nvPr>
            <p:ph type="ftr" sz="quarter" idx="3"/>
          </p:nvPr>
        </p:nvSpPr>
        <p:spPr>
          <a:xfrm>
            <a:off x="358775" y="6458673"/>
            <a:ext cx="5659438" cy="262802"/>
          </a:xfrm>
          <a:prstGeom prst="rect">
            <a:avLst/>
          </a:prstGeom>
        </p:spPr>
        <p:txBody>
          <a:bodyPr vert="horz" wrap="square" lIns="91440" tIns="45720" rIns="91440" bIns="45720" numCol="1" anchor="ctr" anchorCtr="0" compatLnSpc="1">
            <a:prstTxWarp prst="textNoShape">
              <a:avLst/>
            </a:prstTxWarp>
          </a:bodyPr>
          <a:lstStyle>
            <a:lvl1pPr algn="ctr">
              <a:defRPr sz="1200"/>
            </a:lvl1pPr>
          </a:lstStyle>
          <a:p>
            <a:pPr algn="l"/>
            <a:r>
              <a:rPr lang="en-US" dirty="0"/>
              <a:t>Chair of Structural Analysis</a:t>
            </a:r>
            <a:endParaRPr lang="de-DE" dirty="0"/>
          </a:p>
        </p:txBody>
      </p:sp>
      <p:sp>
        <p:nvSpPr>
          <p:cNvPr id="9" name="Foliennummernplatzhalter 5"/>
          <p:cNvSpPr>
            <a:spLocks noGrp="1"/>
          </p:cNvSpPr>
          <p:nvPr>
            <p:ph type="sldNum" sz="quarter" idx="4"/>
          </p:nvPr>
        </p:nvSpPr>
        <p:spPr>
          <a:xfrm>
            <a:off x="6646863" y="6458673"/>
            <a:ext cx="2133600" cy="262802"/>
          </a:xfrm>
          <a:prstGeom prst="rect">
            <a:avLst/>
          </a:prstGeom>
        </p:spPr>
        <p:txBody>
          <a:bodyPr vert="horz" lIns="91440" tIns="45720" rIns="91440" bIns="45720" rtlCol="0" anchor="ctr"/>
          <a:lstStyle>
            <a:lvl1pPr algn="r" fontAlgn="auto">
              <a:spcBef>
                <a:spcPts val="0"/>
              </a:spcBef>
              <a:spcAft>
                <a:spcPts val="0"/>
              </a:spcAft>
              <a:defRPr sz="1000">
                <a:solidFill>
                  <a:schemeClr val="tx1"/>
                </a:solidFill>
                <a:latin typeface="+mn-lt"/>
                <a:cs typeface="+mn-cs"/>
              </a:defRPr>
            </a:lvl1pPr>
          </a:lstStyle>
          <a:p>
            <a:pPr>
              <a:defRPr/>
            </a:pPr>
            <a:fld id="{B08FB26A-4A1D-4CBA-95DD-CE808CCC0A38}" type="slidenum">
              <a:rPr lang="de-DE" smtClean="0"/>
              <a:pPr>
                <a:defRPr/>
              </a:pPr>
              <a:t>‹#›</a:t>
            </a:fld>
            <a:endParaRPr lang="de-DE" dirty="0"/>
          </a:p>
        </p:txBody>
      </p:sp>
      <p:sp>
        <p:nvSpPr>
          <p:cNvPr id="11" name="Titelplatzhalter 1"/>
          <p:cNvSpPr>
            <a:spLocks noGrp="1"/>
          </p:cNvSpPr>
          <p:nvPr>
            <p:ph type="title"/>
          </p:nvPr>
        </p:nvSpPr>
        <p:spPr bwMode="auto">
          <a:xfrm>
            <a:off x="358775" y="368300"/>
            <a:ext cx="7427913" cy="3508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noProof="0" dirty="0"/>
              <a:t>Titelmasterformat durch Klicken bearbeiten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360000" y="765175"/>
            <a:ext cx="4140000" cy="5616575"/>
          </a:xfrm>
        </p:spPr>
        <p:txBody>
          <a:bodyPr>
            <a:normAutofit/>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4" name="Inhaltsplatzhalter 3"/>
          <p:cNvSpPr>
            <a:spLocks noGrp="1"/>
          </p:cNvSpPr>
          <p:nvPr>
            <p:ph sz="half" idx="2"/>
          </p:nvPr>
        </p:nvSpPr>
        <p:spPr>
          <a:xfrm>
            <a:off x="4648200" y="765175"/>
            <a:ext cx="4140000" cy="5616575"/>
          </a:xfrm>
        </p:spPr>
        <p:txBody>
          <a:bodyPr>
            <a:normAutofit/>
          </a:bodyPr>
          <a:lstStyle>
            <a:lvl1pPr>
              <a:defRPr sz="1400"/>
            </a:lvl1pPr>
            <a:lvl2pPr>
              <a:defRPr sz="1400"/>
            </a:lvl2pPr>
            <a:lvl3pPr>
              <a:defRPr sz="1400"/>
            </a:lvl3pPr>
            <a:lvl4pPr>
              <a:defRPr sz="1400"/>
            </a:lvl4pPr>
            <a:lvl5pPr>
              <a:defRPr sz="1400"/>
            </a:lvl5pPr>
            <a:lvl6pPr>
              <a:defRPr sz="1800"/>
            </a:lvl6pPr>
            <a:lvl7pPr>
              <a:defRPr sz="1800"/>
            </a:lvl7pPr>
            <a:lvl8pPr>
              <a:defRPr sz="1800"/>
            </a:lvl8pPr>
            <a:lvl9pPr>
              <a:defRPr sz="1800"/>
            </a:lvl9pPr>
          </a:lstStyle>
          <a:p>
            <a:pPr lvl="0"/>
            <a:r>
              <a:rPr lang="de-DE" noProof="0" dirty="0"/>
              <a:t>Textmasterformate durch Klicken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9" name="Fußzeilenplatzhalter 4"/>
          <p:cNvSpPr>
            <a:spLocks noGrp="1"/>
          </p:cNvSpPr>
          <p:nvPr>
            <p:ph type="ftr" sz="quarter" idx="3"/>
          </p:nvPr>
        </p:nvSpPr>
        <p:spPr>
          <a:xfrm>
            <a:off x="358775" y="6458673"/>
            <a:ext cx="5659438" cy="262802"/>
          </a:xfrm>
          <a:prstGeom prst="rect">
            <a:avLst/>
          </a:prstGeom>
        </p:spPr>
        <p:txBody>
          <a:bodyPr vert="horz" wrap="square" lIns="91440" tIns="45720" rIns="91440" bIns="45720" numCol="1" anchor="ctr" anchorCtr="0" compatLnSpc="1">
            <a:prstTxWarp prst="textNoShape">
              <a:avLst/>
            </a:prstTxWarp>
          </a:bodyPr>
          <a:lstStyle>
            <a:lvl1pPr algn="ctr">
              <a:defRPr sz="1200"/>
            </a:lvl1pPr>
          </a:lstStyle>
          <a:p>
            <a:pPr algn="l"/>
            <a:r>
              <a:rPr lang="en-US" dirty="0"/>
              <a:t>Chair of Structural Analysis</a:t>
            </a:r>
            <a:endParaRPr lang="de-DE" dirty="0"/>
          </a:p>
        </p:txBody>
      </p:sp>
      <p:sp>
        <p:nvSpPr>
          <p:cNvPr id="10" name="Foliennummernplatzhalter 5"/>
          <p:cNvSpPr>
            <a:spLocks noGrp="1"/>
          </p:cNvSpPr>
          <p:nvPr>
            <p:ph type="sldNum" sz="quarter" idx="4"/>
          </p:nvPr>
        </p:nvSpPr>
        <p:spPr>
          <a:xfrm>
            <a:off x="6646863" y="6458673"/>
            <a:ext cx="2133600" cy="262802"/>
          </a:xfrm>
          <a:prstGeom prst="rect">
            <a:avLst/>
          </a:prstGeom>
        </p:spPr>
        <p:txBody>
          <a:bodyPr vert="horz" lIns="91440" tIns="45720" rIns="91440" bIns="45720" rtlCol="0" anchor="ctr"/>
          <a:lstStyle>
            <a:lvl1pPr algn="r" fontAlgn="auto">
              <a:spcBef>
                <a:spcPts val="0"/>
              </a:spcBef>
              <a:spcAft>
                <a:spcPts val="0"/>
              </a:spcAft>
              <a:defRPr sz="1000">
                <a:solidFill>
                  <a:schemeClr val="tx1"/>
                </a:solidFill>
                <a:latin typeface="+mn-lt"/>
                <a:cs typeface="+mn-cs"/>
              </a:defRPr>
            </a:lvl1pPr>
          </a:lstStyle>
          <a:p>
            <a:pPr>
              <a:defRPr/>
            </a:pPr>
            <a:fld id="{B08FB26A-4A1D-4CBA-95DD-CE808CCC0A38}" type="slidenum">
              <a:rPr lang="de-DE" smtClean="0"/>
              <a:pPr>
                <a:defRPr/>
              </a:pPr>
              <a:t>‹#›</a:t>
            </a:fld>
            <a:endParaRPr lang="de-DE" dirty="0"/>
          </a:p>
        </p:txBody>
      </p:sp>
      <p:sp>
        <p:nvSpPr>
          <p:cNvPr id="11" name="Titelplatzhalter 1"/>
          <p:cNvSpPr>
            <a:spLocks noGrp="1"/>
          </p:cNvSpPr>
          <p:nvPr>
            <p:ph type="title"/>
          </p:nvPr>
        </p:nvSpPr>
        <p:spPr bwMode="auto">
          <a:xfrm>
            <a:off x="358775" y="368300"/>
            <a:ext cx="7427913" cy="3508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noProof="0" dirty="0"/>
              <a:t>Titelmasterformat durch Klicken bearbeiten</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wm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elplatzhalter 1"/>
          <p:cNvSpPr>
            <a:spLocks noGrp="1"/>
          </p:cNvSpPr>
          <p:nvPr>
            <p:ph type="title"/>
          </p:nvPr>
        </p:nvSpPr>
        <p:spPr bwMode="auto">
          <a:xfrm>
            <a:off x="358775" y="368300"/>
            <a:ext cx="7427913" cy="3508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noProof="0" dirty="0"/>
              <a:t>Titelmasterformat durch Klicken bearbeiten</a:t>
            </a:r>
          </a:p>
        </p:txBody>
      </p:sp>
      <p:sp>
        <p:nvSpPr>
          <p:cNvPr id="1027" name="Textplatzhalter 2"/>
          <p:cNvSpPr>
            <a:spLocks noGrp="1"/>
          </p:cNvSpPr>
          <p:nvPr>
            <p:ph type="body" idx="1"/>
          </p:nvPr>
        </p:nvSpPr>
        <p:spPr bwMode="auto">
          <a:xfrm>
            <a:off x="358775" y="765175"/>
            <a:ext cx="8421688" cy="5616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noProof="0" dirty="0"/>
              <a:t>Textmasterformate durch Klicken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sp>
        <p:nvSpPr>
          <p:cNvPr id="5" name="Fußzeilenplatzhalter 4"/>
          <p:cNvSpPr>
            <a:spLocks noGrp="1"/>
          </p:cNvSpPr>
          <p:nvPr>
            <p:ph type="ftr" sz="quarter" idx="3"/>
          </p:nvPr>
        </p:nvSpPr>
        <p:spPr>
          <a:xfrm>
            <a:off x="358775" y="6458673"/>
            <a:ext cx="5659438" cy="262802"/>
          </a:xfrm>
          <a:prstGeom prst="rect">
            <a:avLst/>
          </a:prstGeom>
        </p:spPr>
        <p:txBody>
          <a:bodyPr vert="horz" wrap="square" lIns="91440" tIns="45720" rIns="91440" bIns="45720" numCol="1" anchor="ctr" anchorCtr="0" compatLnSpc="1">
            <a:prstTxWarp prst="textNoShape">
              <a:avLst/>
            </a:prstTxWarp>
          </a:bodyPr>
          <a:lstStyle>
            <a:lvl1pPr algn="ctr">
              <a:defRPr sz="1200"/>
            </a:lvl1pPr>
          </a:lstStyle>
          <a:p>
            <a:pPr algn="l"/>
            <a:r>
              <a:rPr lang="en-US" dirty="0"/>
              <a:t>Chair of Structural Analysis</a:t>
            </a:r>
            <a:endParaRPr lang="de-DE" dirty="0"/>
          </a:p>
        </p:txBody>
      </p:sp>
      <p:sp>
        <p:nvSpPr>
          <p:cNvPr id="6" name="Foliennummernplatzhalter 5"/>
          <p:cNvSpPr>
            <a:spLocks noGrp="1"/>
          </p:cNvSpPr>
          <p:nvPr>
            <p:ph type="sldNum" sz="quarter" idx="4"/>
          </p:nvPr>
        </p:nvSpPr>
        <p:spPr>
          <a:xfrm>
            <a:off x="6646863" y="6458673"/>
            <a:ext cx="2133600" cy="262802"/>
          </a:xfrm>
          <a:prstGeom prst="rect">
            <a:avLst/>
          </a:prstGeom>
        </p:spPr>
        <p:txBody>
          <a:bodyPr vert="horz" lIns="91440" tIns="45720" rIns="91440" bIns="45720" rtlCol="0" anchor="ctr"/>
          <a:lstStyle>
            <a:lvl1pPr algn="r" fontAlgn="auto">
              <a:spcBef>
                <a:spcPts val="0"/>
              </a:spcBef>
              <a:spcAft>
                <a:spcPts val="0"/>
              </a:spcAft>
              <a:defRPr sz="1000">
                <a:solidFill>
                  <a:schemeClr val="tx1"/>
                </a:solidFill>
                <a:latin typeface="+mn-lt"/>
                <a:cs typeface="+mn-cs"/>
              </a:defRPr>
            </a:lvl1pPr>
          </a:lstStyle>
          <a:p>
            <a:pPr>
              <a:defRPr/>
            </a:pPr>
            <a:fld id="{B08FB26A-4A1D-4CBA-95DD-CE808CCC0A38}" type="slidenum">
              <a:rPr lang="de-DE" smtClean="0"/>
              <a:pPr>
                <a:defRPr/>
              </a:pPr>
              <a:t>‹#›</a:t>
            </a:fld>
            <a:endParaRPr lang="de-DE" dirty="0"/>
          </a:p>
        </p:txBody>
      </p:sp>
      <p:pic>
        <p:nvPicPr>
          <p:cNvPr id="10" name="Bild 8" descr="20150416 tum logo blau png final.png"/>
          <p:cNvPicPr>
            <a:picLocks noChangeAspect="1"/>
          </p:cNvPicPr>
          <p:nvPr userDrawn="1"/>
        </p:nvPicPr>
        <p:blipFill>
          <a:blip r:embed="rId5"/>
          <a:stretch>
            <a:fillRect/>
          </a:stretch>
        </p:blipFill>
        <p:spPr>
          <a:xfrm>
            <a:off x="8218411" y="324685"/>
            <a:ext cx="608352" cy="3204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Lst>
  <p:hf hdr="0" dt="0"/>
  <p:txStyles>
    <p:titleStyle>
      <a:lvl1pPr algn="l" rtl="0" eaLnBrk="0" fontAlgn="base" hangingPunct="0">
        <a:lnSpc>
          <a:spcPct val="125000"/>
        </a:lnSpc>
        <a:spcBef>
          <a:spcPct val="0"/>
        </a:spcBef>
        <a:spcAft>
          <a:spcPct val="0"/>
        </a:spcAft>
        <a:defRPr sz="1800" b="1" kern="1200">
          <a:solidFill>
            <a:srgbClr val="0065BD"/>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25000"/>
        </a:lnSpc>
        <a:spcBef>
          <a:spcPct val="0"/>
        </a:spcBef>
        <a:spcAft>
          <a:spcPct val="0"/>
        </a:spcAft>
        <a:defRPr sz="1400" kern="1200">
          <a:solidFill>
            <a:schemeClr val="tx1"/>
          </a:solidFill>
          <a:latin typeface="+mn-lt"/>
          <a:ea typeface="+mn-ea"/>
          <a:cs typeface="+mn-cs"/>
        </a:defRPr>
      </a:lvl1pPr>
      <a:lvl2pPr marL="176213" indent="-176213" algn="l" rtl="0" eaLnBrk="0" fontAlgn="base" hangingPunct="0">
        <a:lnSpc>
          <a:spcPct val="125000"/>
        </a:lnSpc>
        <a:spcBef>
          <a:spcPct val="0"/>
        </a:spcBef>
        <a:spcAft>
          <a:spcPct val="0"/>
        </a:spcAft>
        <a:buFont typeface="Arial"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82" userDrawn="1">
          <p15:clr>
            <a:srgbClr val="F26B43"/>
          </p15:clr>
        </p15:guide>
        <p15:guide id="2" orient="horz" pos="4020" userDrawn="1">
          <p15:clr>
            <a:srgbClr val="F26B43"/>
          </p15:clr>
        </p15:guide>
        <p15:guide id="3" orient="horz" pos="2273" userDrawn="1">
          <p15:clr>
            <a:srgbClr val="F26B43"/>
          </p15:clr>
        </p15:guide>
        <p15:guide id="4" pos="5534" userDrawn="1">
          <p15:clr>
            <a:srgbClr val="F26B43"/>
          </p15:clr>
        </p15:guide>
        <p15:guide id="5" pos="226" userDrawn="1">
          <p15:clr>
            <a:srgbClr val="F26B43"/>
          </p15:clr>
        </p15:guide>
        <p15:guide id="6" pos="2880" userDrawn="1">
          <p15:clr>
            <a:srgbClr val="F26B43"/>
          </p15:clr>
        </p15:guide>
        <p15:guide id="7" orient="horz" pos="2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onlinelibrary.wiley.com/doi/10.1002/nme.967/abstract"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png"/><Relationship Id="rId1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slide" Target="slide41.xml"/><Relationship Id="rId12" Type="http://schemas.openxmlformats.org/officeDocument/2006/relationships/image" Target="../media/image43.gif"/><Relationship Id="rId17" Type="http://schemas.openxmlformats.org/officeDocument/2006/relationships/slide" Target="slide27.xml"/><Relationship Id="rId2" Type="http://schemas.openxmlformats.org/officeDocument/2006/relationships/image" Target="../media/image39.gif"/><Relationship Id="rId16"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2.png"/><Relationship Id="rId5" Type="http://schemas.openxmlformats.org/officeDocument/2006/relationships/image" Target="../media/image40.png"/><Relationship Id="rId15" Type="http://schemas.openxmlformats.org/officeDocument/2006/relationships/image" Target="../media/image44.png"/><Relationship Id="rId10" Type="http://schemas.openxmlformats.org/officeDocument/2006/relationships/slide" Target="slide46.xml"/><Relationship Id="rId4" Type="http://schemas.openxmlformats.org/officeDocument/2006/relationships/slide" Target="slide32.xml"/><Relationship Id="rId9" Type="http://schemas.openxmlformats.org/officeDocument/2006/relationships/image" Target="../media/image42.png"/><Relationship Id="rId14" Type="http://schemas.openxmlformats.org/officeDocument/2006/relationships/slide" Target="slide30.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10.png"/><Relationship Id="rId5" Type="http://schemas.openxmlformats.org/officeDocument/2006/relationships/slide" Target="slide26.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10.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image" Target="../media/image51.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slide" Target="slide26.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510.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image" Target="../media/image51.png"/><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30.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541.png"/><Relationship Id="rId4" Type="http://schemas.openxmlformats.org/officeDocument/2006/relationships/slide" Target="slide2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Advanced Shell Finite Elements:</a:t>
            </a:r>
            <a:br>
              <a:rPr lang="de-DE" dirty="0"/>
            </a:br>
            <a:r>
              <a:rPr lang="de-DE" dirty="0"/>
              <a:t>Formulation, Implementation, Validation &amp; Structural Modelling</a:t>
            </a:r>
          </a:p>
        </p:txBody>
      </p:sp>
      <p:sp>
        <p:nvSpPr>
          <p:cNvPr id="3" name="Untertitel 2"/>
          <p:cNvSpPr>
            <a:spLocks noGrp="1"/>
          </p:cNvSpPr>
          <p:nvPr>
            <p:ph type="subTitle" idx="1"/>
          </p:nvPr>
        </p:nvSpPr>
        <p:spPr/>
        <p:txBody>
          <a:bodyPr/>
          <a:lstStyle/>
          <a:p>
            <a:r>
              <a:rPr lang="de-DE" dirty="0"/>
              <a:t>Student: 	Peter Wilson</a:t>
            </a:r>
          </a:p>
          <a:p>
            <a:r>
              <a:rPr lang="de-DE" dirty="0"/>
              <a:t>Supervisor: 	Andreas Winterstein</a:t>
            </a:r>
          </a:p>
        </p:txBody>
      </p:sp>
      <p:grpSp>
        <p:nvGrpSpPr>
          <p:cNvPr id="4" name="Gruppieren 3"/>
          <p:cNvGrpSpPr/>
          <p:nvPr/>
        </p:nvGrpSpPr>
        <p:grpSpPr>
          <a:xfrm>
            <a:off x="269229" y="6254277"/>
            <a:ext cx="852679" cy="320400"/>
            <a:chOff x="7974084" y="315363"/>
            <a:chExt cx="852679" cy="320400"/>
          </a:xfrm>
        </p:grpSpPr>
        <p:sp>
          <p:nvSpPr>
            <p:cNvPr id="5" name="Freeform 10"/>
            <p:cNvSpPr>
              <a:spLocks noChangeAspect="1"/>
            </p:cNvSpPr>
            <p:nvPr/>
          </p:nvSpPr>
          <p:spPr bwMode="auto">
            <a:xfrm>
              <a:off x="7974084" y="315363"/>
              <a:ext cx="415142" cy="316955"/>
            </a:xfrm>
            <a:custGeom>
              <a:avLst/>
              <a:gdLst>
                <a:gd name="T0" fmla="*/ 0 w 1245"/>
                <a:gd name="T1" fmla="*/ 930 h 945"/>
                <a:gd name="T2" fmla="*/ 720 w 1245"/>
                <a:gd name="T3" fmla="*/ 690 h 945"/>
                <a:gd name="T4" fmla="*/ 75 w 1245"/>
                <a:gd name="T5" fmla="*/ 270 h 945"/>
                <a:gd name="T6" fmla="*/ 660 w 1245"/>
                <a:gd name="T7" fmla="*/ 0 h 945"/>
                <a:gd name="T8" fmla="*/ 1155 w 1245"/>
                <a:gd name="T9" fmla="*/ 135 h 945"/>
                <a:gd name="T10" fmla="*/ 1080 w 1245"/>
                <a:gd name="T11" fmla="*/ 945 h 945"/>
              </a:gdLst>
              <a:ahLst/>
              <a:cxnLst>
                <a:cxn ang="0">
                  <a:pos x="T0" y="T1"/>
                </a:cxn>
                <a:cxn ang="0">
                  <a:pos x="T2" y="T3"/>
                </a:cxn>
                <a:cxn ang="0">
                  <a:pos x="T4" y="T5"/>
                </a:cxn>
                <a:cxn ang="0">
                  <a:pos x="T6" y="T7"/>
                </a:cxn>
                <a:cxn ang="0">
                  <a:pos x="T8" y="T9"/>
                </a:cxn>
                <a:cxn ang="0">
                  <a:pos x="T10" y="T11"/>
                </a:cxn>
              </a:cxnLst>
              <a:rect l="0" t="0" r="r" b="b"/>
              <a:pathLst>
                <a:path w="1245" h="945">
                  <a:moveTo>
                    <a:pt x="0" y="930"/>
                  </a:moveTo>
                  <a:cubicBezTo>
                    <a:pt x="345" y="915"/>
                    <a:pt x="690" y="885"/>
                    <a:pt x="720" y="690"/>
                  </a:cubicBezTo>
                  <a:cubicBezTo>
                    <a:pt x="750" y="495"/>
                    <a:pt x="90" y="415"/>
                    <a:pt x="75" y="270"/>
                  </a:cubicBezTo>
                  <a:cubicBezTo>
                    <a:pt x="60" y="125"/>
                    <a:pt x="375" y="0"/>
                    <a:pt x="660" y="0"/>
                  </a:cubicBezTo>
                  <a:cubicBezTo>
                    <a:pt x="945" y="0"/>
                    <a:pt x="1065" y="30"/>
                    <a:pt x="1155" y="135"/>
                  </a:cubicBezTo>
                  <a:cubicBezTo>
                    <a:pt x="1245" y="240"/>
                    <a:pt x="1050" y="615"/>
                    <a:pt x="1080" y="945"/>
                  </a:cubicBezTo>
                </a:path>
              </a:pathLst>
            </a:custGeom>
            <a:noFill/>
            <a:ln w="25400">
              <a:solidFill>
                <a:srgbClr val="0065BD"/>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r" eaLnBrk="0" hangingPunct="0"/>
              <a:endParaRPr lang="de-DE">
                <a:solidFill>
                  <a:srgbClr val="000000"/>
                </a:solidFill>
              </a:endParaRPr>
            </a:p>
          </p:txBody>
        </p:sp>
        <p:sp>
          <p:nvSpPr>
            <p:cNvPr id="6" name="Freeform 11"/>
            <p:cNvSpPr>
              <a:spLocks noChangeAspect="1"/>
            </p:cNvSpPr>
            <p:nvPr/>
          </p:nvSpPr>
          <p:spPr bwMode="auto">
            <a:xfrm>
              <a:off x="8287594" y="461782"/>
              <a:ext cx="406530" cy="172258"/>
            </a:xfrm>
            <a:custGeom>
              <a:avLst/>
              <a:gdLst>
                <a:gd name="T0" fmla="*/ 0 w 488"/>
                <a:gd name="T1" fmla="*/ 34 h 205"/>
                <a:gd name="T2" fmla="*/ 330 w 488"/>
                <a:gd name="T3" fmla="*/ 28 h 205"/>
                <a:gd name="T4" fmla="*/ 465 w 488"/>
                <a:gd name="T5" fmla="*/ 37 h 205"/>
                <a:gd name="T6" fmla="*/ 457 w 488"/>
                <a:gd name="T7" fmla="*/ 205 h 205"/>
              </a:gdLst>
              <a:ahLst/>
              <a:cxnLst>
                <a:cxn ang="0">
                  <a:pos x="T0" y="T1"/>
                </a:cxn>
                <a:cxn ang="0">
                  <a:pos x="T2" y="T3"/>
                </a:cxn>
                <a:cxn ang="0">
                  <a:pos x="T4" y="T5"/>
                </a:cxn>
                <a:cxn ang="0">
                  <a:pos x="T6" y="T7"/>
                </a:cxn>
              </a:cxnLst>
              <a:rect l="0" t="0" r="r" b="b"/>
              <a:pathLst>
                <a:path w="488" h="205">
                  <a:moveTo>
                    <a:pt x="0" y="34"/>
                  </a:moveTo>
                  <a:cubicBezTo>
                    <a:pt x="108" y="16"/>
                    <a:pt x="252" y="25"/>
                    <a:pt x="330" y="28"/>
                  </a:cubicBezTo>
                  <a:cubicBezTo>
                    <a:pt x="406" y="31"/>
                    <a:pt x="442" y="0"/>
                    <a:pt x="465" y="37"/>
                  </a:cubicBezTo>
                  <a:cubicBezTo>
                    <a:pt x="488" y="74"/>
                    <a:pt x="451" y="127"/>
                    <a:pt x="457" y="205"/>
                  </a:cubicBezTo>
                </a:path>
              </a:pathLst>
            </a:custGeom>
            <a:noFill/>
            <a:ln w="25400">
              <a:solidFill>
                <a:srgbClr val="0065BD"/>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r" eaLnBrk="0" hangingPunct="0"/>
              <a:endParaRPr lang="de-DE">
                <a:solidFill>
                  <a:srgbClr val="000000"/>
                </a:solidFill>
              </a:endParaRPr>
            </a:p>
          </p:txBody>
        </p:sp>
        <p:sp>
          <p:nvSpPr>
            <p:cNvPr id="7" name="Freeform 12"/>
            <p:cNvSpPr>
              <a:spLocks noChangeAspect="1"/>
            </p:cNvSpPr>
            <p:nvPr/>
          </p:nvSpPr>
          <p:spPr bwMode="auto">
            <a:xfrm>
              <a:off x="8403008" y="415272"/>
              <a:ext cx="196374" cy="220491"/>
            </a:xfrm>
            <a:custGeom>
              <a:avLst/>
              <a:gdLst>
                <a:gd name="T0" fmla="*/ 0 w 234"/>
                <a:gd name="T1" fmla="*/ 264 h 264"/>
                <a:gd name="T2" fmla="*/ 87 w 234"/>
                <a:gd name="T3" fmla="*/ 6 h 264"/>
                <a:gd name="T4" fmla="*/ 186 w 234"/>
                <a:gd name="T5" fmla="*/ 261 h 264"/>
                <a:gd name="T6" fmla="*/ 234 w 234"/>
                <a:gd name="T7" fmla="*/ 149 h 264"/>
                <a:gd name="T8" fmla="*/ 225 w 234"/>
                <a:gd name="T9" fmla="*/ 0 h 264"/>
              </a:gdLst>
              <a:ahLst/>
              <a:cxnLst>
                <a:cxn ang="0">
                  <a:pos x="T0" y="T1"/>
                </a:cxn>
                <a:cxn ang="0">
                  <a:pos x="T2" y="T3"/>
                </a:cxn>
                <a:cxn ang="0">
                  <a:pos x="T4" y="T5"/>
                </a:cxn>
                <a:cxn ang="0">
                  <a:pos x="T6" y="T7"/>
                </a:cxn>
                <a:cxn ang="0">
                  <a:pos x="T8" y="T9"/>
                </a:cxn>
              </a:cxnLst>
              <a:rect l="0" t="0" r="r" b="b"/>
              <a:pathLst>
                <a:path w="234" h="264">
                  <a:moveTo>
                    <a:pt x="0" y="264"/>
                  </a:moveTo>
                  <a:cubicBezTo>
                    <a:pt x="6" y="159"/>
                    <a:pt x="51" y="6"/>
                    <a:pt x="87" y="6"/>
                  </a:cubicBezTo>
                  <a:cubicBezTo>
                    <a:pt x="118" y="6"/>
                    <a:pt x="150" y="261"/>
                    <a:pt x="186" y="261"/>
                  </a:cubicBezTo>
                  <a:cubicBezTo>
                    <a:pt x="222" y="261"/>
                    <a:pt x="234" y="180"/>
                    <a:pt x="234" y="149"/>
                  </a:cubicBezTo>
                  <a:cubicBezTo>
                    <a:pt x="234" y="118"/>
                    <a:pt x="224" y="81"/>
                    <a:pt x="225" y="0"/>
                  </a:cubicBezTo>
                </a:path>
              </a:pathLst>
            </a:custGeom>
            <a:noFill/>
            <a:ln w="25400">
              <a:solidFill>
                <a:srgbClr val="0065BD"/>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r" eaLnBrk="0" hangingPunct="0"/>
              <a:endParaRPr lang="de-DE">
                <a:solidFill>
                  <a:srgbClr val="000000"/>
                </a:solidFill>
              </a:endParaRPr>
            </a:p>
          </p:txBody>
        </p:sp>
        <p:sp>
          <p:nvSpPr>
            <p:cNvPr id="8" name="Freeform 13"/>
            <p:cNvSpPr>
              <a:spLocks noChangeAspect="1"/>
            </p:cNvSpPr>
            <p:nvPr/>
          </p:nvSpPr>
          <p:spPr bwMode="auto">
            <a:xfrm>
              <a:off x="8723408" y="473840"/>
              <a:ext cx="103355" cy="158477"/>
            </a:xfrm>
            <a:custGeom>
              <a:avLst/>
              <a:gdLst>
                <a:gd name="T0" fmla="*/ 82 w 124"/>
                <a:gd name="T1" fmla="*/ 0 h 177"/>
                <a:gd name="T2" fmla="*/ 7 w 124"/>
                <a:gd name="T3" fmla="*/ 72 h 177"/>
                <a:gd name="T4" fmla="*/ 124 w 124"/>
                <a:gd name="T5" fmla="*/ 177 h 177"/>
              </a:gdLst>
              <a:ahLst/>
              <a:cxnLst>
                <a:cxn ang="0">
                  <a:pos x="T0" y="T1"/>
                </a:cxn>
                <a:cxn ang="0">
                  <a:pos x="T2" y="T3"/>
                </a:cxn>
                <a:cxn ang="0">
                  <a:pos x="T4" y="T5"/>
                </a:cxn>
              </a:cxnLst>
              <a:rect l="0" t="0" r="r" b="b"/>
              <a:pathLst>
                <a:path w="124" h="177">
                  <a:moveTo>
                    <a:pt x="82" y="0"/>
                  </a:moveTo>
                  <a:cubicBezTo>
                    <a:pt x="41" y="21"/>
                    <a:pt x="0" y="43"/>
                    <a:pt x="7" y="72"/>
                  </a:cubicBezTo>
                  <a:cubicBezTo>
                    <a:pt x="14" y="101"/>
                    <a:pt x="69" y="139"/>
                    <a:pt x="124" y="177"/>
                  </a:cubicBezTo>
                </a:path>
              </a:pathLst>
            </a:custGeom>
            <a:noFill/>
            <a:ln w="25400">
              <a:solidFill>
                <a:srgbClr val="0065BD"/>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r" eaLnBrk="0" hangingPunct="0"/>
              <a:endParaRPr lang="de-DE">
                <a:solidFill>
                  <a:srgbClr val="000000"/>
                </a:solidFill>
              </a:endParaRPr>
            </a:p>
          </p:txBody>
        </p:sp>
        <p:sp>
          <p:nvSpPr>
            <p:cNvPr id="9" name="Oval 14"/>
            <p:cNvSpPr>
              <a:spLocks noChangeAspect="1" noChangeArrowheads="1"/>
            </p:cNvSpPr>
            <p:nvPr/>
          </p:nvSpPr>
          <p:spPr bwMode="auto">
            <a:xfrm>
              <a:off x="8675108" y="353396"/>
              <a:ext cx="46510" cy="46510"/>
            </a:xfrm>
            <a:prstGeom prst="ellipse">
              <a:avLst/>
            </a:prstGeom>
            <a:solidFill>
              <a:srgbClr val="0065BD"/>
            </a:solidFill>
            <a:ln w="0">
              <a:noFill/>
              <a:round/>
              <a:headEnd/>
              <a:tailEnd/>
            </a:ln>
            <a:effectLst/>
            <a:extLs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r" eaLnBrk="0" hangingPunct="0"/>
              <a:endParaRPr lang="de-DE">
                <a:solidFill>
                  <a:srgbClr val="000000"/>
                </a:solidFill>
              </a:endParaRPr>
            </a:p>
          </p:txBody>
        </p:sp>
      </p:grpSp>
    </p:spTree>
    <p:extLst>
      <p:ext uri="{BB962C8B-B14F-4D97-AF65-F5344CB8AC3E}">
        <p14:creationId xmlns:p14="http://schemas.microsoft.com/office/powerpoint/2010/main" val="3999840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10</a:t>
            </a:fld>
            <a:endParaRPr lang="de-DE" dirty="0"/>
          </a:p>
        </p:txBody>
      </p:sp>
      <p:sp>
        <p:nvSpPr>
          <p:cNvPr id="5" name="Titel 4"/>
          <p:cNvSpPr>
            <a:spLocks noGrp="1"/>
          </p:cNvSpPr>
          <p:nvPr>
            <p:ph type="title"/>
          </p:nvPr>
        </p:nvSpPr>
        <p:spPr/>
        <p:txBody>
          <a:bodyPr/>
          <a:lstStyle/>
          <a:p>
            <a:r>
              <a:rPr lang="de-DE" dirty="0"/>
              <a:t>DSG linear triangle shell element</a:t>
            </a:r>
          </a:p>
        </p:txBody>
      </p:sp>
      <mc:AlternateContent xmlns:mc="http://schemas.openxmlformats.org/markup-compatibility/2006" xmlns:a14="http://schemas.microsoft.com/office/drawing/2010/main">
        <mc:Choice Requires="a14">
          <p:sp>
            <p:nvSpPr>
              <p:cNvPr id="14" name="Content Placeholder 1"/>
              <p:cNvSpPr txBox="1">
                <a:spLocks/>
              </p:cNvSpPr>
              <p:nvPr/>
            </p:nvSpPr>
            <p:spPr bwMode="auto">
              <a:xfrm>
                <a:off x="360098" y="765098"/>
                <a:ext cx="8425128" cy="3736879"/>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Element components:</a:t>
                </a:r>
              </a:p>
              <a:p>
                <a:pPr marL="185738" indent="-185738">
                  <a:buClr>
                    <a:srgbClr val="0065BD"/>
                  </a:buClr>
                  <a:buSzPct val="100000"/>
                  <a:buFont typeface="Arial" panose="020B0604020202020204" pitchFamily="34" charset="0"/>
                  <a:buChar char="•"/>
                </a:pPr>
                <a:r>
                  <a:rPr lang="de-DE" dirty="0"/>
                  <a:t>5-parameter base formulation</a:t>
                </a:r>
                <a:br>
                  <a:rPr lang="de-DE" dirty="0"/>
                </a:br>
                <a14:m>
                  <m:oMath xmlns:m="http://schemas.openxmlformats.org/officeDocument/2006/math">
                    <m:r>
                      <a:rPr lang="en-AU" i="1">
                        <a:latin typeface="Cambria Math" panose="02040503050406030204" pitchFamily="18" charset="0"/>
                      </a:rPr>
                      <m:t>−</m:t>
                    </m:r>
                    <m:sSub>
                      <m:sSubPr>
                        <m:ctrlPr>
                          <a:rPr lang="el-GR"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𝛿</m:t>
                        </m:r>
                        <m:r>
                          <m:rPr>
                            <m:sty m:val="p"/>
                          </m:rPr>
                          <a:rPr lang="el-GR" i="1">
                            <a:latin typeface="Cambria Math" panose="02040503050406030204" pitchFamily="18" charset="0"/>
                            <a:ea typeface="Cambria Math" panose="02040503050406030204" pitchFamily="18" charset="0"/>
                          </a:rPr>
                          <m:t>Π</m:t>
                        </m:r>
                      </m:e>
                      <m:sub>
                        <m:r>
                          <a:rPr lang="en-AU" i="1">
                            <a:latin typeface="Cambria Math" panose="02040503050406030204" pitchFamily="18" charset="0"/>
                            <a:ea typeface="Cambria Math" panose="02040503050406030204" pitchFamily="18" charset="0"/>
                          </a:rPr>
                          <m:t>𝑖𝑛𝑡</m:t>
                        </m:r>
                      </m:sub>
                    </m:sSub>
                    <m:r>
                      <a:rPr lang="en-AU" i="1">
                        <a:latin typeface="Cambria Math" panose="02040503050406030204" pitchFamily="18" charset="0"/>
                        <a:ea typeface="Cambria Math" panose="02040503050406030204" pitchFamily="18" charset="0"/>
                      </a:rPr>
                      <m:t>=</m:t>
                    </m:r>
                    <m:nary>
                      <m:naryPr>
                        <m:ctrlPr>
                          <a:rPr lang="en-AU" i="1">
                            <a:latin typeface="Cambria Math" panose="02040503050406030204" pitchFamily="18" charset="0"/>
                            <a:ea typeface="Cambria Math" panose="02040503050406030204" pitchFamily="18" charset="0"/>
                          </a:rPr>
                        </m:ctrlPr>
                      </m:naryPr>
                      <m:sub>
                        <m:r>
                          <m:rPr>
                            <m:sty m:val="p"/>
                            <m:brk m:alnAt="23"/>
                          </m:rPr>
                          <a:rPr lang="el-GR" i="1">
                            <a:latin typeface="Cambria Math" panose="02040503050406030204" pitchFamily="18" charset="0"/>
                            <a:ea typeface="Cambria Math" panose="02040503050406030204" pitchFamily="18" charset="0"/>
                          </a:rPr>
                          <m:t>Ω</m:t>
                        </m:r>
                      </m:sub>
                      <m:sup/>
                      <m:e>
                        <m:r>
                          <a:rPr lang="en-AU" b="1" i="1">
                            <a:latin typeface="Cambria Math" panose="02040503050406030204" pitchFamily="18" charset="0"/>
                            <a:ea typeface="Cambria Math" panose="02040503050406030204" pitchFamily="18" charset="0"/>
                          </a:rPr>
                          <m:t>𝜺</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b="1" i="1">
                                <a:latin typeface="Cambria Math" panose="02040503050406030204" pitchFamily="18" charset="0"/>
                                <a:ea typeface="Cambria Math" panose="02040503050406030204" pitchFamily="18" charset="0"/>
                              </a:rPr>
                              <m:t>𝑪</m:t>
                            </m:r>
                          </m:e>
                          <m:sub>
                            <m:r>
                              <a:rPr lang="en-AU" i="1">
                                <a:latin typeface="Cambria Math" panose="02040503050406030204" pitchFamily="18" charset="0"/>
                                <a:ea typeface="Cambria Math" panose="02040503050406030204" pitchFamily="18" charset="0"/>
                              </a:rPr>
                              <m:t>𝑚𝑒𝑚</m:t>
                            </m:r>
                          </m:sub>
                        </m:sSub>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𝛿</m:t>
                        </m:r>
                        <m:r>
                          <a:rPr lang="en-AU" b="1" i="1">
                            <a:latin typeface="Cambria Math" panose="02040503050406030204" pitchFamily="18" charset="0"/>
                            <a:ea typeface="Cambria Math" panose="02040503050406030204" pitchFamily="18" charset="0"/>
                          </a:rPr>
                          <m:t>𝜺</m:t>
                        </m:r>
                        <m:r>
                          <a:rPr lang="en-AU" b="1" i="1">
                            <a:latin typeface="Cambria Math" panose="02040503050406030204" pitchFamily="18" charset="0"/>
                            <a:ea typeface="Cambria Math" panose="02040503050406030204" pitchFamily="18" charset="0"/>
                          </a:rPr>
                          <m:t> </m:t>
                        </m:r>
                        <m:r>
                          <a:rPr lang="en-AU" i="1">
                            <a:latin typeface="Cambria Math" panose="02040503050406030204" pitchFamily="18" charset="0"/>
                            <a:ea typeface="Cambria Math" panose="02040503050406030204" pitchFamily="18" charset="0"/>
                          </a:rPr>
                          <m:t>𝑑</m:t>
                        </m:r>
                        <m:r>
                          <m:rPr>
                            <m:sty m:val="p"/>
                          </m:rPr>
                          <a:rPr lang="el-GR" i="1">
                            <a:latin typeface="Cambria Math" panose="02040503050406030204" pitchFamily="18" charset="0"/>
                            <a:ea typeface="Cambria Math" panose="02040503050406030204" pitchFamily="18" charset="0"/>
                          </a:rPr>
                          <m:t>Ω</m:t>
                        </m:r>
                      </m:e>
                    </m:nary>
                    <m:r>
                      <a:rPr lang="en-AU" i="1">
                        <a:latin typeface="Cambria Math" panose="02040503050406030204" pitchFamily="18" charset="0"/>
                        <a:ea typeface="Cambria Math" panose="02040503050406030204" pitchFamily="18" charset="0"/>
                      </a:rPr>
                      <m:t>+</m:t>
                    </m:r>
                    <m:nary>
                      <m:naryPr>
                        <m:ctrlPr>
                          <a:rPr lang="en-AU" i="1">
                            <a:latin typeface="Cambria Math" panose="02040503050406030204" pitchFamily="18" charset="0"/>
                            <a:ea typeface="Cambria Math" panose="02040503050406030204" pitchFamily="18" charset="0"/>
                          </a:rPr>
                        </m:ctrlPr>
                      </m:naryPr>
                      <m:sub>
                        <m:r>
                          <m:rPr>
                            <m:sty m:val="p"/>
                            <m:brk m:alnAt="23"/>
                          </m:rPr>
                          <a:rPr lang="el-GR" i="1">
                            <a:latin typeface="Cambria Math" panose="02040503050406030204" pitchFamily="18" charset="0"/>
                            <a:ea typeface="Cambria Math" panose="02040503050406030204" pitchFamily="18" charset="0"/>
                          </a:rPr>
                          <m:t>Ω</m:t>
                        </m:r>
                      </m:sub>
                      <m:sup/>
                      <m:e>
                        <m:r>
                          <a:rPr lang="en-AU" b="1" i="1">
                            <a:latin typeface="Cambria Math" panose="02040503050406030204" pitchFamily="18" charset="0"/>
                            <a:ea typeface="Cambria Math" panose="02040503050406030204" pitchFamily="18" charset="0"/>
                          </a:rPr>
                          <m:t>𝜿</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b="1" i="1">
                                <a:latin typeface="Cambria Math" panose="02040503050406030204" pitchFamily="18" charset="0"/>
                                <a:ea typeface="Cambria Math" panose="02040503050406030204" pitchFamily="18" charset="0"/>
                              </a:rPr>
                              <m:t>𝑪</m:t>
                            </m:r>
                          </m:e>
                          <m:sub>
                            <m:r>
                              <a:rPr lang="en-AU" i="1">
                                <a:latin typeface="Cambria Math" panose="02040503050406030204" pitchFamily="18" charset="0"/>
                                <a:ea typeface="Cambria Math" panose="02040503050406030204" pitchFamily="18" charset="0"/>
                              </a:rPr>
                              <m:t>𝑏𝑒𝑛𝑑</m:t>
                            </m:r>
                          </m:sub>
                        </m:sSub>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𝛿</m:t>
                        </m:r>
                        <m:r>
                          <a:rPr lang="en-AU" b="1" i="1">
                            <a:latin typeface="Cambria Math" panose="02040503050406030204" pitchFamily="18" charset="0"/>
                            <a:ea typeface="Cambria Math" panose="02040503050406030204" pitchFamily="18" charset="0"/>
                          </a:rPr>
                          <m:t>𝜿</m:t>
                        </m:r>
                        <m:r>
                          <a:rPr lang="en-AU" b="1" i="1">
                            <a:latin typeface="Cambria Math" panose="02040503050406030204" pitchFamily="18" charset="0"/>
                            <a:ea typeface="Cambria Math" panose="02040503050406030204" pitchFamily="18" charset="0"/>
                          </a:rPr>
                          <m:t> </m:t>
                        </m:r>
                        <m:r>
                          <a:rPr lang="en-AU" i="1">
                            <a:latin typeface="Cambria Math" panose="02040503050406030204" pitchFamily="18" charset="0"/>
                            <a:ea typeface="Cambria Math" panose="02040503050406030204" pitchFamily="18" charset="0"/>
                          </a:rPr>
                          <m:t>𝑑</m:t>
                        </m:r>
                        <m:r>
                          <m:rPr>
                            <m:sty m:val="p"/>
                          </m:rPr>
                          <a:rPr lang="el-GR" i="1">
                            <a:latin typeface="Cambria Math" panose="02040503050406030204" pitchFamily="18" charset="0"/>
                            <a:ea typeface="Cambria Math" panose="02040503050406030204" pitchFamily="18" charset="0"/>
                          </a:rPr>
                          <m:t>Ω</m:t>
                        </m:r>
                        <m:r>
                          <a:rPr lang="en-AU" i="1">
                            <a:latin typeface="Cambria Math" panose="02040503050406030204" pitchFamily="18" charset="0"/>
                            <a:ea typeface="Cambria Math" panose="02040503050406030204" pitchFamily="18" charset="0"/>
                          </a:rPr>
                          <m:t> </m:t>
                        </m:r>
                      </m:e>
                    </m:nary>
                    <m:r>
                      <a:rPr lang="en-AU" i="1">
                        <a:latin typeface="Cambria Math" panose="02040503050406030204" pitchFamily="18" charset="0"/>
                        <a:ea typeface="Cambria Math" panose="02040503050406030204" pitchFamily="18" charset="0"/>
                      </a:rPr>
                      <m:t>+</m:t>
                    </m:r>
                    <m:nary>
                      <m:naryPr>
                        <m:ctrlPr>
                          <a:rPr lang="en-AU" i="1">
                            <a:latin typeface="Cambria Math" panose="02040503050406030204" pitchFamily="18" charset="0"/>
                            <a:ea typeface="Cambria Math" panose="02040503050406030204" pitchFamily="18" charset="0"/>
                          </a:rPr>
                        </m:ctrlPr>
                      </m:naryPr>
                      <m:sub>
                        <m:r>
                          <m:rPr>
                            <m:sty m:val="p"/>
                            <m:brk m:alnAt="23"/>
                          </m:rPr>
                          <a:rPr lang="el-GR" i="1">
                            <a:latin typeface="Cambria Math" panose="02040503050406030204" pitchFamily="18" charset="0"/>
                            <a:ea typeface="Cambria Math" panose="02040503050406030204" pitchFamily="18" charset="0"/>
                          </a:rPr>
                          <m:t>Ω</m:t>
                        </m:r>
                      </m:sub>
                      <m:sup/>
                      <m:e>
                        <m:r>
                          <a:rPr lang="en-AU" b="1" i="1">
                            <a:latin typeface="Cambria Math" panose="02040503050406030204" pitchFamily="18" charset="0"/>
                            <a:ea typeface="Cambria Math" panose="02040503050406030204" pitchFamily="18" charset="0"/>
                          </a:rPr>
                          <m:t>𝜸</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b="1" i="1">
                                <a:latin typeface="Cambria Math" panose="02040503050406030204" pitchFamily="18" charset="0"/>
                                <a:ea typeface="Cambria Math" panose="02040503050406030204" pitchFamily="18" charset="0"/>
                              </a:rPr>
                              <m:t>𝑪</m:t>
                            </m:r>
                          </m:e>
                          <m:sub>
                            <m:r>
                              <a:rPr lang="en-AU" i="1">
                                <a:latin typeface="Cambria Math" panose="02040503050406030204" pitchFamily="18" charset="0"/>
                                <a:ea typeface="Cambria Math" panose="02040503050406030204" pitchFamily="18" charset="0"/>
                              </a:rPr>
                              <m:t>𝑠h𝑒𝑎𝑟</m:t>
                            </m:r>
                          </m:sub>
                        </m:sSub>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𝛿</m:t>
                        </m:r>
                        <m:r>
                          <a:rPr lang="en-AU" b="1" i="1">
                            <a:latin typeface="Cambria Math" panose="02040503050406030204" pitchFamily="18" charset="0"/>
                            <a:ea typeface="Cambria Math" panose="02040503050406030204" pitchFamily="18" charset="0"/>
                          </a:rPr>
                          <m:t>𝜸</m:t>
                        </m:r>
                        <m:r>
                          <a:rPr lang="en-AU" b="1" i="1">
                            <a:latin typeface="Cambria Math" panose="02040503050406030204" pitchFamily="18" charset="0"/>
                            <a:ea typeface="Cambria Math" panose="02040503050406030204" pitchFamily="18" charset="0"/>
                          </a:rPr>
                          <m:t> </m:t>
                        </m:r>
                        <m:r>
                          <a:rPr lang="en-AU" i="1">
                            <a:latin typeface="Cambria Math" panose="02040503050406030204" pitchFamily="18" charset="0"/>
                            <a:ea typeface="Cambria Math" panose="02040503050406030204" pitchFamily="18" charset="0"/>
                          </a:rPr>
                          <m:t>𝑑</m:t>
                        </m:r>
                        <m:r>
                          <m:rPr>
                            <m:sty m:val="p"/>
                          </m:rPr>
                          <a:rPr lang="el-GR" i="1">
                            <a:latin typeface="Cambria Math" panose="02040503050406030204" pitchFamily="18" charset="0"/>
                            <a:ea typeface="Cambria Math" panose="02040503050406030204" pitchFamily="18" charset="0"/>
                          </a:rPr>
                          <m:t>Ω</m:t>
                        </m:r>
                        <m:r>
                          <a:rPr lang="en-AU" i="1">
                            <a:latin typeface="Cambria Math" panose="02040503050406030204" pitchFamily="18" charset="0"/>
                            <a:ea typeface="Cambria Math" panose="02040503050406030204" pitchFamily="18" charset="0"/>
                          </a:rPr>
                          <m:t> </m:t>
                        </m:r>
                      </m:e>
                    </m:nary>
                  </m:oMath>
                </a14:m>
                <a:endParaRPr lang="en-AU" dirty="0"/>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r>
                  <a:rPr lang="de-DE" dirty="0"/>
                  <a:t>Membrane component: pure displacement (linear triangles are impervious to membrane locking)</a:t>
                </a:r>
                <a:br>
                  <a:rPr lang="de-DE" dirty="0"/>
                </a:br>
                <a:br>
                  <a:rPr lang="de-DE" dirty="0"/>
                </a:br>
                <a14:m>
                  <m:oMath xmlns:m="http://schemas.openxmlformats.org/officeDocument/2006/math">
                    <m:r>
                      <a:rPr lang="de-DE" b="1" i="1">
                        <a:latin typeface="Cambria Math" panose="02040503050406030204" pitchFamily="18" charset="0"/>
                        <a:ea typeface="Cambria Math" panose="02040503050406030204" pitchFamily="18" charset="0"/>
                      </a:rPr>
                      <m:t>𝜺</m:t>
                    </m:r>
                    <m:r>
                      <a:rPr lang="en-AU" i="1">
                        <a:latin typeface="Cambria Math" panose="02040503050406030204" pitchFamily="18" charset="0"/>
                        <a:ea typeface="Cambria Math" panose="02040503050406030204" pitchFamily="18" charset="0"/>
                      </a:rPr>
                      <m:t>=</m:t>
                    </m:r>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m:t>
                        </m:r>
                        <m:sSup>
                          <m:sSupPr>
                            <m:ctrlPr>
                              <a:rPr lang="en-AU" i="1">
                                <a:latin typeface="Cambria Math" panose="02040503050406030204" pitchFamily="18" charset="0"/>
                                <a:ea typeface="Cambria Math" panose="02040503050406030204" pitchFamily="18" charset="0"/>
                              </a:rPr>
                            </m:ctrlPr>
                          </m:sSupPr>
                          <m:e>
                            <m:r>
                              <a:rPr lang="en-AU" b="1" i="1">
                                <a:latin typeface="Cambria Math" panose="02040503050406030204" pitchFamily="18" charset="0"/>
                                <a:ea typeface="Cambria Math" panose="02040503050406030204" pitchFamily="18" charset="0"/>
                              </a:rPr>
                              <m:t>𝑵</m:t>
                            </m:r>
                          </m:e>
                          <m:sup>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𝑢</m:t>
                                </m:r>
                              </m:e>
                              <m:sub>
                                <m:r>
                                  <a:rPr lang="en-AU" i="1">
                                    <a:latin typeface="Cambria Math" panose="02040503050406030204" pitchFamily="18" charset="0"/>
                                    <a:ea typeface="Cambria Math" panose="02040503050406030204" pitchFamily="18" charset="0"/>
                                  </a:rPr>
                                  <m:t>𝑖</m:t>
                                </m:r>
                              </m:sub>
                            </m:sSub>
                          </m:sup>
                        </m:sSup>
                      </m:e>
                    </m:d>
                    <m:acc>
                      <m:accPr>
                        <m:chr m:val="̂"/>
                        <m:ctrlPr>
                          <a:rPr lang="en-AU" i="1">
                            <a:latin typeface="Cambria Math" panose="02040503050406030204" pitchFamily="18" charset="0"/>
                            <a:ea typeface="Cambria Math" panose="02040503050406030204" pitchFamily="18" charset="0"/>
                          </a:rPr>
                        </m:ctrlPr>
                      </m:accPr>
                      <m:e>
                        <m:r>
                          <a:rPr lang="en-AU" b="1" i="1">
                            <a:latin typeface="Cambria Math" panose="02040503050406030204" pitchFamily="18" charset="0"/>
                            <a:ea typeface="Cambria Math" panose="02040503050406030204" pitchFamily="18" charset="0"/>
                          </a:rPr>
                          <m:t>𝒗</m:t>
                        </m:r>
                      </m:e>
                    </m:acc>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b="1" i="1">
                            <a:latin typeface="Cambria Math" panose="02040503050406030204" pitchFamily="18" charset="0"/>
                            <a:ea typeface="Cambria Math" panose="02040503050406030204" pitchFamily="18" charset="0"/>
                          </a:rPr>
                          <m:t>𝑩</m:t>
                        </m:r>
                      </m:e>
                      <m:sub>
                        <m:r>
                          <a:rPr lang="en-AU" i="1">
                            <a:latin typeface="Cambria Math" panose="02040503050406030204" pitchFamily="18" charset="0"/>
                            <a:ea typeface="Cambria Math" panose="02040503050406030204" pitchFamily="18" charset="0"/>
                          </a:rPr>
                          <m:t>𝑚𝑒𝑚</m:t>
                        </m:r>
                      </m:sub>
                    </m:sSub>
                    <m:acc>
                      <m:accPr>
                        <m:chr m:val="̂"/>
                        <m:ctrlPr>
                          <a:rPr lang="en-AU" i="1">
                            <a:latin typeface="Cambria Math" panose="02040503050406030204" pitchFamily="18" charset="0"/>
                            <a:ea typeface="Cambria Math" panose="02040503050406030204" pitchFamily="18" charset="0"/>
                          </a:rPr>
                        </m:ctrlPr>
                      </m:accPr>
                      <m:e>
                        <m:r>
                          <a:rPr lang="en-AU" b="1" i="1">
                            <a:latin typeface="Cambria Math" panose="02040503050406030204" pitchFamily="18" charset="0"/>
                            <a:ea typeface="Cambria Math" panose="02040503050406030204" pitchFamily="18" charset="0"/>
                          </a:rPr>
                          <m:t>𝒗</m:t>
                        </m:r>
                      </m:e>
                    </m:acc>
                  </m:oMath>
                </a14:m>
                <a:endParaRPr lang="de-DE" dirty="0"/>
              </a:p>
              <a:p>
                <a:pPr>
                  <a:buClr>
                    <a:srgbClr val="0065BD"/>
                  </a:buClr>
                  <a:buSzPct val="100000"/>
                </a:pPr>
                <a:endParaRPr lang="de-DE" dirty="0"/>
              </a:p>
              <a:p>
                <a:pPr marL="185738" indent="-185738">
                  <a:buClr>
                    <a:srgbClr val="0065BD"/>
                  </a:buClr>
                  <a:buSzPct val="100000"/>
                  <a:buFont typeface="Arial" panose="020B0604020202020204" pitchFamily="34" charset="0"/>
                  <a:buChar char="•"/>
                </a:pPr>
                <a:r>
                  <a:rPr lang="de-DE" dirty="0"/>
                  <a:t>Bending component: pure displacement </a:t>
                </a:r>
                <a:br>
                  <a:rPr lang="de-DE" dirty="0"/>
                </a:br>
                <a:br>
                  <a:rPr lang="de-DE" dirty="0"/>
                </a:br>
                <a14:m>
                  <m:oMath xmlns:m="http://schemas.openxmlformats.org/officeDocument/2006/math">
                    <m:r>
                      <a:rPr lang="de-DE" b="1" i="1">
                        <a:latin typeface="Cambria Math" panose="02040503050406030204" pitchFamily="18" charset="0"/>
                        <a:ea typeface="Cambria Math" panose="02040503050406030204" pitchFamily="18" charset="0"/>
                      </a:rPr>
                      <m:t>𝜿</m:t>
                    </m:r>
                    <m:r>
                      <a:rPr lang="en-AU" i="1">
                        <a:latin typeface="Cambria Math" panose="02040503050406030204" pitchFamily="18" charset="0"/>
                        <a:ea typeface="Cambria Math" panose="02040503050406030204" pitchFamily="18" charset="0"/>
                      </a:rPr>
                      <m:t>=</m:t>
                    </m:r>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m:t>
                        </m:r>
                        <m:sSup>
                          <m:sSupPr>
                            <m:ctrlPr>
                              <a:rPr lang="en-AU" i="1">
                                <a:latin typeface="Cambria Math" panose="02040503050406030204" pitchFamily="18" charset="0"/>
                                <a:ea typeface="Cambria Math" panose="02040503050406030204" pitchFamily="18" charset="0"/>
                              </a:rPr>
                            </m:ctrlPr>
                          </m:sSupPr>
                          <m:e>
                            <m:r>
                              <a:rPr lang="en-AU" b="1" i="1">
                                <a:latin typeface="Cambria Math" panose="02040503050406030204" pitchFamily="18" charset="0"/>
                                <a:ea typeface="Cambria Math" panose="02040503050406030204" pitchFamily="18" charset="0"/>
                              </a:rPr>
                              <m:t>𝑵</m:t>
                            </m:r>
                          </m:e>
                          <m:sup>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𝜃</m:t>
                                </m:r>
                              </m:e>
                              <m:sub>
                                <m:r>
                                  <a:rPr lang="en-AU" i="1">
                                    <a:latin typeface="Cambria Math" panose="02040503050406030204" pitchFamily="18" charset="0"/>
                                    <a:ea typeface="Cambria Math" panose="02040503050406030204" pitchFamily="18" charset="0"/>
                                  </a:rPr>
                                  <m:t>𝑖</m:t>
                                </m:r>
                              </m:sub>
                            </m:sSub>
                          </m:sup>
                        </m:sSup>
                      </m:e>
                    </m:d>
                    <m:acc>
                      <m:accPr>
                        <m:chr m:val="̂"/>
                        <m:ctrlPr>
                          <a:rPr lang="en-AU" i="1">
                            <a:latin typeface="Cambria Math" panose="02040503050406030204" pitchFamily="18" charset="0"/>
                            <a:ea typeface="Cambria Math" panose="02040503050406030204" pitchFamily="18" charset="0"/>
                          </a:rPr>
                        </m:ctrlPr>
                      </m:accPr>
                      <m:e>
                        <m:r>
                          <a:rPr lang="en-AU" b="1" i="1">
                            <a:latin typeface="Cambria Math" panose="02040503050406030204" pitchFamily="18" charset="0"/>
                            <a:ea typeface="Cambria Math" panose="02040503050406030204" pitchFamily="18" charset="0"/>
                          </a:rPr>
                          <m:t>𝒗</m:t>
                        </m:r>
                      </m:e>
                    </m:acc>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b="1" i="1">
                            <a:latin typeface="Cambria Math" panose="02040503050406030204" pitchFamily="18" charset="0"/>
                            <a:ea typeface="Cambria Math" panose="02040503050406030204" pitchFamily="18" charset="0"/>
                          </a:rPr>
                          <m:t>𝑩</m:t>
                        </m:r>
                      </m:e>
                      <m:sub>
                        <m:r>
                          <a:rPr lang="en-AU" i="1">
                            <a:latin typeface="Cambria Math" panose="02040503050406030204" pitchFamily="18" charset="0"/>
                            <a:ea typeface="Cambria Math" panose="02040503050406030204" pitchFamily="18" charset="0"/>
                          </a:rPr>
                          <m:t>𝑏𝑒𝑛𝑑</m:t>
                        </m:r>
                      </m:sub>
                    </m:sSub>
                    <m:acc>
                      <m:accPr>
                        <m:chr m:val="̂"/>
                        <m:ctrlPr>
                          <a:rPr lang="en-AU" i="1">
                            <a:latin typeface="Cambria Math" panose="02040503050406030204" pitchFamily="18" charset="0"/>
                            <a:ea typeface="Cambria Math" panose="02040503050406030204" pitchFamily="18" charset="0"/>
                          </a:rPr>
                        </m:ctrlPr>
                      </m:accPr>
                      <m:e>
                        <m:r>
                          <a:rPr lang="en-AU" b="1" i="1">
                            <a:latin typeface="Cambria Math" panose="02040503050406030204" pitchFamily="18" charset="0"/>
                            <a:ea typeface="Cambria Math" panose="02040503050406030204" pitchFamily="18" charset="0"/>
                          </a:rPr>
                          <m:t>𝒗</m:t>
                        </m:r>
                      </m:e>
                    </m:acc>
                  </m:oMath>
                </a14:m>
                <a:endParaRPr lang="de-DE" dirty="0"/>
              </a:p>
            </p:txBody>
          </p:sp>
        </mc:Choice>
        <mc:Fallback xmlns="">
          <p:sp>
            <p:nvSpPr>
              <p:cNvPr id="14" name="Content Placeholder 1"/>
              <p:cNvSpPr txBox="1">
                <a:spLocks noRot="1" noChangeAspect="1" noMove="1" noResize="1" noEditPoints="1" noAdjustHandles="1" noChangeArrowheads="1" noChangeShapeType="1" noTextEdit="1"/>
              </p:cNvSpPr>
              <p:nvPr/>
            </p:nvSpPr>
            <p:spPr bwMode="auto">
              <a:xfrm>
                <a:off x="360098" y="765098"/>
                <a:ext cx="8425128" cy="3736879"/>
              </a:xfrm>
              <a:prstGeom prst="rect">
                <a:avLst/>
              </a:prstGeom>
              <a:blipFill>
                <a:blip r:embed="rId2"/>
                <a:stretch>
                  <a:fillRect l="-1302" t="-816"/>
                </a:stretch>
              </a:blipFill>
              <a:ln w="9525">
                <a:noFill/>
                <a:miter lim="800000"/>
                <a:headEnd/>
                <a:tailEnd/>
              </a:ln>
            </p:spPr>
            <p:txBody>
              <a:bodyPr/>
              <a:lstStyle/>
              <a:p>
                <a:r>
                  <a:rPr lang="en-AU">
                    <a:noFill/>
                  </a:rPr>
                  <a:t> </a:t>
                </a:r>
              </a:p>
            </p:txBody>
          </p:sp>
        </mc:Fallback>
      </mc:AlternateContent>
    </p:spTree>
    <p:extLst>
      <p:ext uri="{BB962C8B-B14F-4D97-AF65-F5344CB8AC3E}">
        <p14:creationId xmlns:p14="http://schemas.microsoft.com/office/powerpoint/2010/main" val="1211654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Content Placeholder 1"/>
              <p:cNvSpPr txBox="1">
                <a:spLocks/>
              </p:cNvSpPr>
              <p:nvPr/>
            </p:nvSpPr>
            <p:spPr bwMode="auto">
              <a:xfrm>
                <a:off x="360098" y="765098"/>
                <a:ext cx="8425128" cy="5616652"/>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Element components (cont.):</a:t>
                </a:r>
                <a:endParaRPr lang="de-DE" dirty="0"/>
              </a:p>
              <a:p>
                <a:pPr marL="185738" indent="-185738">
                  <a:buClr>
                    <a:srgbClr val="0065BD"/>
                  </a:buClr>
                  <a:buSzPct val="100000"/>
                  <a:buFont typeface="Arial" panose="020B0604020202020204" pitchFamily="34" charset="0"/>
                  <a:buChar char="•"/>
                </a:pPr>
                <a:r>
                  <a:rPr lang="de-DE" dirty="0"/>
                  <a:t>Shear component: Discrete Shear Gap (DSG) technology + shear stabilization (mitigation of transverse shear locking)</a:t>
                </a:r>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a:buClr>
                    <a:srgbClr val="0065BD"/>
                  </a:buClr>
                  <a:buSzPct val="100000"/>
                </a:pPr>
                <a:endParaRPr lang="de-DE" dirty="0"/>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r>
                  <a:rPr lang="de-DE" dirty="0"/>
                  <a:t>Drilling DOFs: Artificial drilling stiffness based off element‘s maximum diagonal stiffness</a:t>
                </a:r>
              </a:p>
              <a:p>
                <a:pPr>
                  <a:buClr>
                    <a:srgbClr val="0065BD"/>
                  </a:buClr>
                  <a:buSzPct val="100000"/>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AU" sz="1600" b="0" i="1" smtClean="0">
                              <a:latin typeface="Cambria Math" panose="02040503050406030204" pitchFamily="18" charset="0"/>
                            </a:rPr>
                            <m:t>𝐾</m:t>
                          </m:r>
                        </m:e>
                        <m:sub>
                          <m:r>
                            <a:rPr lang="en-US" sz="1600" i="1" smtClean="0">
                              <a:latin typeface="Cambria Math" panose="02040503050406030204" pitchFamily="18" charset="0"/>
                              <a:ea typeface="Cambria Math" panose="02040503050406030204" pitchFamily="18" charset="0"/>
                            </a:rPr>
                            <m:t>𝜃</m:t>
                          </m:r>
                          <m:r>
                            <a:rPr lang="en-AU" sz="1600" b="0" i="1" smtClean="0">
                              <a:latin typeface="Cambria Math" panose="02040503050406030204" pitchFamily="18" charset="0"/>
                              <a:ea typeface="Cambria Math" panose="02040503050406030204" pitchFamily="18" charset="0"/>
                            </a:rPr>
                            <m:t>𝑖</m:t>
                          </m:r>
                        </m:sub>
                      </m:sSub>
                      <m:r>
                        <a:rPr lang="en-AU" sz="1600" b="0" i="1" smtClean="0">
                          <a:latin typeface="Cambria Math" panose="02040503050406030204" pitchFamily="18" charset="0"/>
                        </a:rPr>
                        <m:t>=</m:t>
                      </m:r>
                      <m:f>
                        <m:fPr>
                          <m:ctrlPr>
                            <a:rPr lang="en-AU" sz="1600" b="0" i="1" smtClean="0">
                              <a:latin typeface="Cambria Math" panose="02040503050406030204" pitchFamily="18" charset="0"/>
                            </a:rPr>
                          </m:ctrlPr>
                        </m:fPr>
                        <m:num>
                          <m:r>
                            <a:rPr lang="en-AU" sz="1600" b="0" i="1" smtClean="0">
                              <a:latin typeface="Cambria Math" panose="02040503050406030204" pitchFamily="18" charset="0"/>
                            </a:rPr>
                            <m:t>1</m:t>
                          </m:r>
                        </m:num>
                        <m:den>
                          <m:r>
                            <a:rPr lang="en-AU" sz="1600" b="0" i="1" smtClean="0">
                              <a:latin typeface="Cambria Math" panose="02040503050406030204" pitchFamily="18" charset="0"/>
                            </a:rPr>
                            <m:t>1000</m:t>
                          </m:r>
                        </m:den>
                      </m:f>
                      <m:r>
                        <m:rPr>
                          <m:sty m:val="p"/>
                        </m:rPr>
                        <a:rPr lang="en-AU" sz="1600" b="0" i="0" smtClean="0">
                          <a:latin typeface="Cambria Math" panose="02040503050406030204" pitchFamily="18" charset="0"/>
                        </a:rPr>
                        <m:t>max</m:t>
                      </m:r>
                      <m:r>
                        <a:rPr lang="en-AU" sz="1600" b="0" i="1" smtClean="0">
                          <a:latin typeface="Cambria Math" panose="02040503050406030204" pitchFamily="18" charset="0"/>
                        </a:rPr>
                        <m:t>⁡(</m:t>
                      </m:r>
                      <m:sSub>
                        <m:sSubPr>
                          <m:ctrlPr>
                            <a:rPr lang="en-AU" sz="1600" b="0" i="1" smtClean="0">
                              <a:latin typeface="Cambria Math" panose="02040503050406030204" pitchFamily="18" charset="0"/>
                            </a:rPr>
                          </m:ctrlPr>
                        </m:sSubPr>
                        <m:e>
                          <m:r>
                            <a:rPr lang="en-AU" sz="1600" b="0" i="1" smtClean="0">
                              <a:latin typeface="Cambria Math" panose="02040503050406030204" pitchFamily="18" charset="0"/>
                            </a:rPr>
                            <m:t>𝐾</m:t>
                          </m:r>
                        </m:e>
                        <m:sub>
                          <m:r>
                            <a:rPr lang="en-AU" sz="1600" b="0" i="1" smtClean="0">
                              <a:latin typeface="Cambria Math" panose="02040503050406030204" pitchFamily="18" charset="0"/>
                            </a:rPr>
                            <m:t>𝑖𝑗</m:t>
                          </m:r>
                        </m:sub>
                      </m:sSub>
                      <m:sSub>
                        <m:sSubPr>
                          <m:ctrlPr>
                            <a:rPr lang="en-AU" sz="1600" b="0" i="1" smtClean="0">
                              <a:latin typeface="Cambria Math" panose="02040503050406030204" pitchFamily="18" charset="0"/>
                            </a:rPr>
                          </m:ctrlPr>
                        </m:sSubPr>
                        <m:e>
                          <m:r>
                            <a:rPr lang="en-AU" sz="1600" b="0" i="1" smtClean="0">
                              <a:latin typeface="Cambria Math" panose="02040503050406030204" pitchFamily="18" charset="0"/>
                              <a:ea typeface="Cambria Math" panose="02040503050406030204" pitchFamily="18" charset="0"/>
                            </a:rPr>
                            <m:t>𝛿</m:t>
                          </m:r>
                        </m:e>
                        <m:sub>
                          <m:r>
                            <a:rPr lang="en-AU" sz="1600" b="0" i="1" smtClean="0">
                              <a:latin typeface="Cambria Math" panose="02040503050406030204" pitchFamily="18" charset="0"/>
                            </a:rPr>
                            <m:t>𝑖𝑗</m:t>
                          </m:r>
                        </m:sub>
                      </m:sSub>
                      <m:r>
                        <a:rPr lang="en-AU" sz="1600" b="0" i="1" smtClean="0">
                          <a:latin typeface="Cambria Math" panose="02040503050406030204" pitchFamily="18" charset="0"/>
                        </a:rPr>
                        <m:t>)</m:t>
                      </m:r>
                    </m:oMath>
                  </m:oMathPara>
                </a14:m>
                <a:endParaRPr lang="en-US" sz="1600" dirty="0"/>
              </a:p>
            </p:txBody>
          </p:sp>
        </mc:Choice>
        <mc:Fallback xmlns="">
          <p:sp>
            <p:nvSpPr>
              <p:cNvPr id="14" name="Content Placeholder 1"/>
              <p:cNvSpPr txBox="1">
                <a:spLocks noRot="1" noChangeAspect="1" noMove="1" noResize="1" noEditPoints="1" noAdjustHandles="1" noChangeArrowheads="1" noChangeShapeType="1" noTextEdit="1"/>
              </p:cNvSpPr>
              <p:nvPr/>
            </p:nvSpPr>
            <p:spPr bwMode="auto">
              <a:xfrm>
                <a:off x="360098" y="765098"/>
                <a:ext cx="8425128" cy="5616652"/>
              </a:xfrm>
              <a:prstGeom prst="rect">
                <a:avLst/>
              </a:prstGeom>
              <a:blipFill>
                <a:blip r:embed="rId2"/>
                <a:stretch>
                  <a:fillRect l="-1302" t="-543"/>
                </a:stretch>
              </a:blipFill>
              <a:ln w="9525">
                <a:noFill/>
                <a:miter lim="800000"/>
                <a:headEnd/>
                <a:tailEnd/>
              </a:ln>
            </p:spPr>
            <p:txBody>
              <a:bodyPr/>
              <a:lstStyle/>
              <a:p>
                <a:r>
                  <a:rPr lang="en-AU">
                    <a:noFill/>
                  </a:rPr>
                  <a:t> </a:t>
                </a:r>
              </a:p>
            </p:txBody>
          </p:sp>
        </mc:Fallback>
      </mc:AlternateContent>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11</a:t>
            </a:fld>
            <a:endParaRPr lang="de-DE" dirty="0"/>
          </a:p>
        </p:txBody>
      </p:sp>
      <p:sp>
        <p:nvSpPr>
          <p:cNvPr id="5" name="Titel 4"/>
          <p:cNvSpPr>
            <a:spLocks noGrp="1"/>
          </p:cNvSpPr>
          <p:nvPr>
            <p:ph type="title"/>
          </p:nvPr>
        </p:nvSpPr>
        <p:spPr/>
        <p:txBody>
          <a:bodyPr/>
          <a:lstStyle/>
          <a:p>
            <a:r>
              <a:rPr lang="de-DE" dirty="0"/>
              <a:t>DSG linear triangle shell element</a:t>
            </a:r>
          </a:p>
        </p:txBody>
      </p:sp>
      <p:pic>
        <p:nvPicPr>
          <p:cNvPr id="9" name="Picture 8"/>
          <p:cNvPicPr>
            <a:picLocks noChangeAspect="1"/>
          </p:cNvPicPr>
          <p:nvPr/>
        </p:nvPicPr>
        <p:blipFill>
          <a:blip r:embed="rId3"/>
          <a:stretch>
            <a:fillRect/>
          </a:stretch>
        </p:blipFill>
        <p:spPr>
          <a:xfrm>
            <a:off x="677296" y="1810638"/>
            <a:ext cx="4010611" cy="1984490"/>
          </a:xfrm>
          <a:prstGeom prst="rect">
            <a:avLst/>
          </a:prstGeom>
        </p:spPr>
      </p:pic>
      <p:sp>
        <p:nvSpPr>
          <p:cNvPr id="15" name="TextBox 19"/>
          <p:cNvSpPr txBox="1"/>
          <p:nvPr/>
        </p:nvSpPr>
        <p:spPr>
          <a:xfrm>
            <a:off x="1739714" y="3841088"/>
            <a:ext cx="942887" cy="246221"/>
          </a:xfrm>
          <a:prstGeom prst="rect">
            <a:avLst/>
          </a:prstGeom>
          <a:noFill/>
        </p:spPr>
        <p:txBody>
          <a:bodyPr wrap="none" rtlCol="0">
            <a:spAutoFit/>
          </a:bodyPr>
          <a:lstStyle/>
          <a:p>
            <a:r>
              <a:rPr lang="de-DE" sz="1000" dirty="0">
                <a:latin typeface="Arial" panose="020B0604020202020204" pitchFamily="34" charset="0"/>
                <a:cs typeface="Arial" panose="020B0604020202020204" pitchFamily="34" charset="0"/>
              </a:rPr>
              <a:t>DSG concept</a:t>
            </a:r>
            <a:endParaRPr lang="en-US" sz="10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6" name="Content Placeholder 1"/>
              <p:cNvSpPr txBox="1">
                <a:spLocks/>
              </p:cNvSpPr>
              <p:nvPr/>
            </p:nvSpPr>
            <p:spPr bwMode="auto">
              <a:xfrm>
                <a:off x="4312699" y="1718902"/>
                <a:ext cx="4847735" cy="24885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b>
                        <m:sSubPr>
                          <m:ctrlPr>
                            <a:rPr lang="el-GR"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𝑣</m:t>
                          </m:r>
                        </m:e>
                        <m:sub>
                          <m:r>
                            <a:rPr lang="el-GR" i="1" smtClean="0">
                              <a:latin typeface="Cambria Math" panose="02040503050406030204" pitchFamily="18" charset="0"/>
                              <a:ea typeface="Cambria Math" panose="02040503050406030204" pitchFamily="18" charset="0"/>
                            </a:rPr>
                            <m:t>𝛾</m:t>
                          </m:r>
                        </m:sub>
                      </m:sSub>
                      <m:d>
                        <m:dPr>
                          <m:ctrlPr>
                            <a:rPr lang="en-AU" b="0" i="1" smtClean="0">
                              <a:latin typeface="Cambria Math" panose="02040503050406030204" pitchFamily="18" charset="0"/>
                              <a:ea typeface="Cambria Math" panose="02040503050406030204" pitchFamily="18" charset="0"/>
                            </a:rPr>
                          </m:ctrlPr>
                        </m:dPr>
                        <m:e>
                          <m:r>
                            <a:rPr lang="en-AU" b="0" i="1" smtClean="0">
                              <a:latin typeface="Cambria Math" panose="02040503050406030204" pitchFamily="18" charset="0"/>
                              <a:ea typeface="Cambria Math" panose="02040503050406030204" pitchFamily="18" charset="0"/>
                            </a:rPr>
                            <m:t>𝑥</m:t>
                          </m:r>
                        </m:e>
                      </m:d>
                      <m:r>
                        <a:rPr lang="en-AU" b="0" i="1" smtClean="0">
                          <a:latin typeface="Cambria Math" panose="02040503050406030204" pitchFamily="18" charset="0"/>
                          <a:ea typeface="Cambria Math" panose="02040503050406030204" pitchFamily="18" charset="0"/>
                        </a:rPr>
                        <m:t>=</m:t>
                      </m:r>
                      <m:nary>
                        <m:naryPr>
                          <m:ctrlPr>
                            <a:rPr lang="en-AU" b="0" i="1" smtClean="0">
                              <a:latin typeface="Cambria Math" panose="02040503050406030204" pitchFamily="18" charset="0"/>
                              <a:ea typeface="Cambria Math" panose="02040503050406030204" pitchFamily="18" charset="0"/>
                            </a:rPr>
                          </m:ctrlPr>
                        </m:naryPr>
                        <m:sub>
                          <m:sSub>
                            <m:sSubPr>
                              <m:ctrlPr>
                                <a:rPr lang="en-AU" b="0"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𝑥</m:t>
                              </m:r>
                            </m:e>
                            <m:sub>
                              <m:r>
                                <a:rPr lang="en-AU" b="0" i="1" smtClean="0">
                                  <a:latin typeface="Cambria Math" panose="02040503050406030204" pitchFamily="18" charset="0"/>
                                  <a:ea typeface="Cambria Math" panose="02040503050406030204" pitchFamily="18" charset="0"/>
                                </a:rPr>
                                <m:t>0</m:t>
                              </m:r>
                            </m:sub>
                          </m:sSub>
                        </m:sub>
                        <m:sup>
                          <m:r>
                            <a:rPr lang="en-AU" b="0" i="1" smtClean="0">
                              <a:latin typeface="Cambria Math" panose="02040503050406030204" pitchFamily="18" charset="0"/>
                              <a:ea typeface="Cambria Math" panose="02040503050406030204" pitchFamily="18" charset="0"/>
                            </a:rPr>
                            <m:t>𝑥</m:t>
                          </m:r>
                        </m:sup>
                        <m:e>
                          <m:r>
                            <a:rPr lang="en-AU" b="0" i="1" smtClean="0">
                              <a:latin typeface="Cambria Math" panose="02040503050406030204" pitchFamily="18" charset="0"/>
                              <a:ea typeface="Cambria Math" panose="02040503050406030204" pitchFamily="18" charset="0"/>
                            </a:rPr>
                            <m:t>𝛾</m:t>
                          </m:r>
                          <m:r>
                            <a:rPr lang="en-AU" b="0" i="1" smtClean="0">
                              <a:latin typeface="Cambria Math" panose="02040503050406030204" pitchFamily="18" charset="0"/>
                              <a:ea typeface="Cambria Math" panose="02040503050406030204" pitchFamily="18" charset="0"/>
                            </a:rPr>
                            <m:t> </m:t>
                          </m:r>
                          <m:r>
                            <a:rPr lang="en-AU" b="0" i="1" smtClean="0">
                              <a:latin typeface="Cambria Math" panose="02040503050406030204" pitchFamily="18" charset="0"/>
                              <a:ea typeface="Cambria Math" panose="02040503050406030204" pitchFamily="18" charset="0"/>
                            </a:rPr>
                            <m:t>𝑑𝑥</m:t>
                          </m:r>
                        </m:e>
                      </m:nary>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𝑣</m:t>
                      </m:r>
                      <m:sSubSup>
                        <m:sSubSupPr>
                          <m:ctrlPr>
                            <a:rPr lang="en-AU" b="0" i="1" smtClean="0">
                              <a:latin typeface="Cambria Math" panose="02040503050406030204" pitchFamily="18" charset="0"/>
                              <a:ea typeface="Cambria Math" panose="02040503050406030204" pitchFamily="18" charset="0"/>
                            </a:rPr>
                          </m:ctrlPr>
                        </m:sSubSupPr>
                        <m:e>
                          <m:r>
                            <a:rPr lang="en-AU" b="0" i="1" smtClean="0">
                              <a:latin typeface="Cambria Math" panose="02040503050406030204" pitchFamily="18" charset="0"/>
                              <a:ea typeface="Cambria Math" panose="02040503050406030204" pitchFamily="18" charset="0"/>
                            </a:rPr>
                            <m:t>|</m:t>
                          </m:r>
                        </m:e>
                        <m:sub>
                          <m:sSub>
                            <m:sSubPr>
                              <m:ctrlPr>
                                <a:rPr lang="en-AU" b="0"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𝑥</m:t>
                              </m:r>
                            </m:e>
                            <m:sub>
                              <m:r>
                                <a:rPr lang="en-AU" b="0" i="1" smtClean="0">
                                  <a:latin typeface="Cambria Math" panose="02040503050406030204" pitchFamily="18" charset="0"/>
                                  <a:ea typeface="Cambria Math" panose="02040503050406030204" pitchFamily="18" charset="0"/>
                                </a:rPr>
                                <m:t>0</m:t>
                              </m:r>
                            </m:sub>
                          </m:sSub>
                        </m:sub>
                        <m:sup>
                          <m:r>
                            <a:rPr lang="en-AU" b="0" i="1" smtClean="0">
                              <a:latin typeface="Cambria Math" panose="02040503050406030204" pitchFamily="18" charset="0"/>
                              <a:ea typeface="Cambria Math" panose="02040503050406030204" pitchFamily="18" charset="0"/>
                            </a:rPr>
                            <m:t>𝑥</m:t>
                          </m:r>
                        </m:sup>
                      </m:sSubSup>
                      <m:r>
                        <a:rPr lang="en-AU" b="0" i="1" smtClean="0">
                          <a:latin typeface="Cambria Math" panose="02040503050406030204" pitchFamily="18" charset="0"/>
                          <a:ea typeface="Cambria Math" panose="02040503050406030204" pitchFamily="18" charset="0"/>
                        </a:rPr>
                        <m:t>+</m:t>
                      </m:r>
                      <m:nary>
                        <m:naryPr>
                          <m:ctrlPr>
                            <a:rPr lang="en-AU" b="0" i="1" smtClean="0">
                              <a:latin typeface="Cambria Math" panose="02040503050406030204" pitchFamily="18" charset="0"/>
                              <a:ea typeface="Cambria Math" panose="02040503050406030204" pitchFamily="18" charset="0"/>
                            </a:rPr>
                          </m:ctrlPr>
                        </m:naryPr>
                        <m:sub>
                          <m:sSub>
                            <m:sSubPr>
                              <m:ctrlPr>
                                <a:rPr lang="en-AU" b="0"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𝑥</m:t>
                              </m:r>
                            </m:e>
                            <m:sub>
                              <m:r>
                                <a:rPr lang="en-AU" b="0" i="1" smtClean="0">
                                  <a:latin typeface="Cambria Math" panose="02040503050406030204" pitchFamily="18" charset="0"/>
                                  <a:ea typeface="Cambria Math" panose="02040503050406030204" pitchFamily="18" charset="0"/>
                                </a:rPr>
                                <m:t>0</m:t>
                              </m:r>
                            </m:sub>
                          </m:sSub>
                        </m:sub>
                        <m:sup>
                          <m:r>
                            <a:rPr lang="en-AU" b="0" i="1" smtClean="0">
                              <a:latin typeface="Cambria Math" panose="02040503050406030204" pitchFamily="18" charset="0"/>
                              <a:ea typeface="Cambria Math" panose="02040503050406030204" pitchFamily="18" charset="0"/>
                            </a:rPr>
                            <m:t>𝑥</m:t>
                          </m:r>
                        </m:sup>
                        <m:e>
                          <m:r>
                            <a:rPr lang="en-AU" b="0" i="1" smtClean="0">
                              <a:latin typeface="Cambria Math" panose="02040503050406030204" pitchFamily="18" charset="0"/>
                              <a:ea typeface="Cambria Math" panose="02040503050406030204" pitchFamily="18" charset="0"/>
                            </a:rPr>
                            <m:t>𝛽</m:t>
                          </m:r>
                        </m:e>
                      </m:nary>
                      <m:r>
                        <a:rPr lang="en-AU" b="0" i="1" smtClean="0">
                          <a:latin typeface="Cambria Math" panose="02040503050406030204" pitchFamily="18" charset="0"/>
                          <a:ea typeface="Cambria Math" panose="02040503050406030204" pitchFamily="18" charset="0"/>
                        </a:rPr>
                        <m:t>𝑑𝑥</m:t>
                      </m:r>
                    </m:oMath>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sSub>
                        <m:sSubPr>
                          <m:ctrlPr>
                            <a:rPr lang="el-GR"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𝑣</m:t>
                          </m:r>
                        </m:e>
                        <m:sub>
                          <m:r>
                            <a:rPr lang="el-GR" i="1">
                              <a:latin typeface="Cambria Math" panose="02040503050406030204" pitchFamily="18" charset="0"/>
                              <a:ea typeface="Cambria Math" panose="02040503050406030204" pitchFamily="18" charset="0"/>
                            </a:rPr>
                            <m:t>𝛾</m:t>
                          </m:r>
                        </m:sub>
                      </m:sSub>
                      <m:d>
                        <m:dPr>
                          <m:ctrlPr>
                            <a:rPr lang="en-AU" i="1">
                              <a:latin typeface="Cambria Math" panose="02040503050406030204" pitchFamily="18" charset="0"/>
                              <a:ea typeface="Cambria Math" panose="02040503050406030204" pitchFamily="18" charset="0"/>
                            </a:rPr>
                          </m:ctrlPr>
                        </m:dPr>
                        <m:e>
                          <m:r>
                            <a:rPr lang="en-AU" i="1">
                              <a:latin typeface="Cambria Math" panose="02040503050406030204" pitchFamily="18" charset="0"/>
                              <a:ea typeface="Cambria Math" panose="02040503050406030204" pitchFamily="18" charset="0"/>
                            </a:rPr>
                            <m:t>𝑥</m:t>
                          </m:r>
                        </m:e>
                      </m:d>
                      <m:r>
                        <a:rPr lang="en-AU" b="0" i="1" smtClean="0">
                          <a:latin typeface="Cambria Math" panose="02040503050406030204" pitchFamily="18" charset="0"/>
                          <a:ea typeface="Cambria Math" panose="02040503050406030204" pitchFamily="18" charset="0"/>
                        </a:rPr>
                        <m:t>=</m:t>
                      </m:r>
                      <m:nary>
                        <m:naryPr>
                          <m:chr m:val="∑"/>
                          <m:supHide m:val="on"/>
                          <m:ctrlPr>
                            <a:rPr lang="en-AU" b="0" i="1" smtClean="0">
                              <a:latin typeface="Cambria Math" panose="02040503050406030204" pitchFamily="18" charset="0"/>
                              <a:ea typeface="Cambria Math" panose="02040503050406030204" pitchFamily="18" charset="0"/>
                            </a:rPr>
                          </m:ctrlPr>
                        </m:naryPr>
                        <m:sub>
                          <m:r>
                            <m:rPr>
                              <m:brk m:alnAt="7"/>
                            </m:rPr>
                            <a:rPr lang="en-AU" b="0" i="1" smtClean="0">
                              <a:latin typeface="Cambria Math" panose="02040503050406030204" pitchFamily="18" charset="0"/>
                              <a:ea typeface="Cambria Math" panose="02040503050406030204" pitchFamily="18" charset="0"/>
                            </a:rPr>
                            <m:t>𝑖</m:t>
                          </m:r>
                          <m:r>
                            <a:rPr lang="en-AU" b="0" i="1" smtClean="0">
                              <a:latin typeface="Cambria Math" panose="02040503050406030204" pitchFamily="18" charset="0"/>
                              <a:ea typeface="Cambria Math" panose="02040503050406030204" pitchFamily="18" charset="0"/>
                            </a:rPr>
                            <m:t>=1</m:t>
                          </m:r>
                        </m:sub>
                        <m:sup/>
                        <m:e>
                          <m:sSub>
                            <m:sSubPr>
                              <m:ctrlPr>
                                <a:rPr lang="en-AU" b="0"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𝑁</m:t>
                              </m:r>
                            </m:e>
                            <m:sub>
                              <m:r>
                                <a:rPr lang="en-AU" b="0" i="1" smtClean="0">
                                  <a:latin typeface="Cambria Math" panose="02040503050406030204" pitchFamily="18" charset="0"/>
                                  <a:ea typeface="Cambria Math" panose="02040503050406030204" pitchFamily="18" charset="0"/>
                                </a:rPr>
                                <m:t>𝑖</m:t>
                              </m:r>
                            </m:sub>
                          </m:sSub>
                        </m:e>
                      </m:nary>
                      <m:sSubSup>
                        <m:sSubSupPr>
                          <m:ctrlPr>
                            <a:rPr lang="en-AU" b="0" i="1" smtClean="0">
                              <a:latin typeface="Cambria Math" panose="02040503050406030204" pitchFamily="18" charset="0"/>
                              <a:ea typeface="Cambria Math" panose="02040503050406030204" pitchFamily="18" charset="0"/>
                            </a:rPr>
                          </m:ctrlPr>
                        </m:sSubSupPr>
                        <m:e>
                          <m:r>
                            <m:rPr>
                              <m:sty m:val="p"/>
                            </m:rPr>
                            <a:rPr lang="el-GR" b="0" i="1" smtClean="0">
                              <a:latin typeface="Cambria Math" panose="02040503050406030204" pitchFamily="18" charset="0"/>
                              <a:ea typeface="Cambria Math" panose="02040503050406030204" pitchFamily="18" charset="0"/>
                            </a:rPr>
                            <m:t>Δ</m:t>
                          </m:r>
                          <m:r>
                            <a:rPr lang="en-AU" b="0" i="1" smtClean="0">
                              <a:latin typeface="Cambria Math" panose="02040503050406030204" pitchFamily="18" charset="0"/>
                              <a:ea typeface="Cambria Math" panose="02040503050406030204" pitchFamily="18" charset="0"/>
                            </a:rPr>
                            <m:t>𝑣</m:t>
                          </m:r>
                        </m:e>
                        <m:sub>
                          <m:r>
                            <a:rPr lang="en-AU" b="0" i="1" smtClean="0">
                              <a:latin typeface="Cambria Math" panose="02040503050406030204" pitchFamily="18" charset="0"/>
                              <a:ea typeface="Cambria Math" panose="02040503050406030204" pitchFamily="18" charset="0"/>
                            </a:rPr>
                            <m:t>𝛾</m:t>
                          </m:r>
                        </m:sub>
                        <m:sup>
                          <m:r>
                            <a:rPr lang="en-AU" b="0" i="1" smtClean="0">
                              <a:latin typeface="Cambria Math" panose="02040503050406030204" pitchFamily="18" charset="0"/>
                              <a:ea typeface="Cambria Math" panose="02040503050406030204" pitchFamily="18" charset="0"/>
                            </a:rPr>
                            <m:t>𝑖</m:t>
                          </m:r>
                        </m:sup>
                      </m:sSubSup>
                    </m:oMath>
                    <m:oMath xmlns:m="http://schemas.openxmlformats.org/officeDocument/2006/math">
                      <m:r>
                        <a:rPr lang="en-AU" i="1" smtClean="0">
                          <a:latin typeface="Cambria Math" panose="02040503050406030204" pitchFamily="18" charset="0"/>
                          <a:ea typeface="Cambria Math" panose="02040503050406030204" pitchFamily="18" charset="0"/>
                        </a:rPr>
                        <m:t>𝛾</m:t>
                      </m:r>
                      <m:d>
                        <m:dPr>
                          <m:ctrlPr>
                            <a:rPr lang="en-AU" b="0" i="1" smtClean="0">
                              <a:latin typeface="Cambria Math" panose="02040503050406030204" pitchFamily="18" charset="0"/>
                              <a:ea typeface="Cambria Math" panose="02040503050406030204" pitchFamily="18" charset="0"/>
                            </a:rPr>
                          </m:ctrlPr>
                        </m:dPr>
                        <m:e>
                          <m:r>
                            <a:rPr lang="en-AU" b="0" i="1" smtClean="0">
                              <a:latin typeface="Cambria Math" panose="02040503050406030204" pitchFamily="18" charset="0"/>
                              <a:ea typeface="Cambria Math" panose="02040503050406030204" pitchFamily="18" charset="0"/>
                            </a:rPr>
                            <m:t>𝑥</m:t>
                          </m:r>
                        </m:e>
                      </m:d>
                      <m:r>
                        <a:rPr lang="en-AU" b="0" i="1" smtClean="0">
                          <a:latin typeface="Cambria Math" panose="02040503050406030204" pitchFamily="18" charset="0"/>
                          <a:ea typeface="Cambria Math" panose="02040503050406030204" pitchFamily="18" charset="0"/>
                        </a:rPr>
                        <m:t>=</m:t>
                      </m:r>
                      <m:f>
                        <m:fPr>
                          <m:ctrlPr>
                            <a:rPr lang="en-AU" b="0" i="1" smtClean="0">
                              <a:latin typeface="Cambria Math" panose="02040503050406030204" pitchFamily="18" charset="0"/>
                              <a:ea typeface="Cambria Math" panose="02040503050406030204" pitchFamily="18" charset="0"/>
                            </a:rPr>
                          </m:ctrlPr>
                        </m:fPr>
                        <m:num>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m:t>
                          </m:r>
                          <m:sSub>
                            <m:sSubPr>
                              <m:ctrlPr>
                                <a:rPr lang="en-AU" b="0"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𝑣</m:t>
                              </m:r>
                            </m:e>
                            <m:sub>
                              <m:r>
                                <a:rPr lang="en-AU" b="0" i="1" smtClean="0">
                                  <a:latin typeface="Cambria Math" panose="02040503050406030204" pitchFamily="18" charset="0"/>
                                  <a:ea typeface="Cambria Math" panose="02040503050406030204" pitchFamily="18" charset="0"/>
                                </a:rPr>
                                <m:t>𝛾</m:t>
                              </m:r>
                            </m:sub>
                          </m:sSub>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𝑥</m:t>
                          </m:r>
                          <m:r>
                            <a:rPr lang="en-AU" b="0" i="1" smtClean="0">
                              <a:latin typeface="Cambria Math" panose="02040503050406030204" pitchFamily="18" charset="0"/>
                              <a:ea typeface="Cambria Math" panose="02040503050406030204" pitchFamily="18" charset="0"/>
                            </a:rPr>
                            <m:t>)</m:t>
                          </m:r>
                        </m:num>
                        <m:den>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𝑥</m:t>
                          </m:r>
                        </m:den>
                      </m:f>
                      <m:r>
                        <a:rPr lang="en-AU" b="0" i="1" smtClean="0">
                          <a:latin typeface="Cambria Math" panose="02040503050406030204" pitchFamily="18" charset="0"/>
                          <a:ea typeface="Cambria Math" panose="02040503050406030204" pitchFamily="18" charset="0"/>
                        </a:rPr>
                        <m:t>=</m:t>
                      </m:r>
                      <m:nary>
                        <m:naryPr>
                          <m:chr m:val="∑"/>
                          <m:supHide m:val="on"/>
                          <m:ctrlPr>
                            <a:rPr lang="en-AU" i="1">
                              <a:latin typeface="Cambria Math" panose="02040503050406030204" pitchFamily="18" charset="0"/>
                              <a:ea typeface="Cambria Math" panose="02040503050406030204" pitchFamily="18" charset="0"/>
                            </a:rPr>
                          </m:ctrlPr>
                        </m:naryPr>
                        <m:sub>
                          <m:r>
                            <m:rPr>
                              <m:brk m:alnAt="7"/>
                            </m:rPr>
                            <a:rPr lang="en-AU" i="1">
                              <a:latin typeface="Cambria Math" panose="02040503050406030204" pitchFamily="18" charset="0"/>
                              <a:ea typeface="Cambria Math" panose="02040503050406030204" pitchFamily="18" charset="0"/>
                            </a:rPr>
                            <m:t>𝑖</m:t>
                          </m:r>
                          <m:r>
                            <a:rPr lang="en-AU" i="1">
                              <a:latin typeface="Cambria Math" panose="02040503050406030204" pitchFamily="18" charset="0"/>
                              <a:ea typeface="Cambria Math" panose="02040503050406030204" pitchFamily="18" charset="0"/>
                            </a:rPr>
                            <m:t>=1</m:t>
                          </m:r>
                        </m:sub>
                        <m:sup/>
                        <m:e>
                          <m:f>
                            <m:fPr>
                              <m:ctrlPr>
                                <a:rPr lang="en-AU" i="1" smtClean="0">
                                  <a:latin typeface="Cambria Math" panose="02040503050406030204" pitchFamily="18" charset="0"/>
                                  <a:ea typeface="Cambria Math" panose="02040503050406030204" pitchFamily="18" charset="0"/>
                                </a:rPr>
                              </m:ctrlPr>
                            </m:fPr>
                            <m:num>
                              <m:r>
                                <a:rPr lang="en-AU" i="1" smtClean="0">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𝑁</m:t>
                                  </m:r>
                                </m:e>
                                <m:sub>
                                  <m:r>
                                    <a:rPr lang="en-AU" i="1">
                                      <a:latin typeface="Cambria Math" panose="02040503050406030204" pitchFamily="18" charset="0"/>
                                      <a:ea typeface="Cambria Math" panose="02040503050406030204" pitchFamily="18" charset="0"/>
                                    </a:rPr>
                                    <m:t>𝑖</m:t>
                                  </m:r>
                                </m:sub>
                              </m:sSub>
                            </m:num>
                            <m:den>
                              <m:r>
                                <a:rPr lang="en-AU"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𝑥</m:t>
                              </m:r>
                            </m:den>
                          </m:f>
                        </m:e>
                      </m:nary>
                      <m:sSubSup>
                        <m:sSubSupPr>
                          <m:ctrlPr>
                            <a:rPr lang="en-AU" i="1">
                              <a:latin typeface="Cambria Math" panose="02040503050406030204" pitchFamily="18" charset="0"/>
                              <a:ea typeface="Cambria Math" panose="02040503050406030204" pitchFamily="18" charset="0"/>
                            </a:rPr>
                          </m:ctrlPr>
                        </m:sSubSupPr>
                        <m:e>
                          <m:r>
                            <m:rPr>
                              <m:sty m:val="p"/>
                            </m:rPr>
                            <a:rPr lang="el-GR" i="1">
                              <a:latin typeface="Cambria Math" panose="02040503050406030204" pitchFamily="18" charset="0"/>
                              <a:ea typeface="Cambria Math" panose="02040503050406030204" pitchFamily="18" charset="0"/>
                            </a:rPr>
                            <m:t>Δ</m:t>
                          </m:r>
                          <m:r>
                            <a:rPr lang="en-AU" i="1">
                              <a:latin typeface="Cambria Math" panose="02040503050406030204" pitchFamily="18" charset="0"/>
                              <a:ea typeface="Cambria Math" panose="02040503050406030204" pitchFamily="18" charset="0"/>
                            </a:rPr>
                            <m:t>𝑣</m:t>
                          </m:r>
                        </m:e>
                        <m:sub>
                          <m:r>
                            <a:rPr lang="en-AU" i="1">
                              <a:latin typeface="Cambria Math" panose="02040503050406030204" pitchFamily="18" charset="0"/>
                              <a:ea typeface="Cambria Math" panose="02040503050406030204" pitchFamily="18" charset="0"/>
                            </a:rPr>
                            <m:t>𝛾</m:t>
                          </m:r>
                        </m:sub>
                        <m:sup>
                          <m:r>
                            <a:rPr lang="en-AU" i="1">
                              <a:latin typeface="Cambria Math" panose="02040503050406030204" pitchFamily="18" charset="0"/>
                              <a:ea typeface="Cambria Math" panose="02040503050406030204" pitchFamily="18" charset="0"/>
                            </a:rPr>
                            <m:t>𝑖</m:t>
                          </m:r>
                        </m:sup>
                      </m:sSubSup>
                    </m:oMath>
                  </m:oMathPara>
                </a14:m>
                <a:br>
                  <a:rPr lang="de-DE" dirty="0"/>
                </a:br>
                <a:endParaRPr lang="de-DE" dirty="0"/>
              </a:p>
              <a:p>
                <a:pPr lvl="1"/>
                <a:endParaRPr lang="en-US" sz="1600" dirty="0"/>
              </a:p>
            </p:txBody>
          </p:sp>
        </mc:Choice>
        <mc:Fallback xmlns="">
          <p:sp>
            <p:nvSpPr>
              <p:cNvPr id="16" name="Content Placeholder 1"/>
              <p:cNvSpPr txBox="1">
                <a:spLocks noRot="1" noChangeAspect="1" noMove="1" noResize="1" noEditPoints="1" noAdjustHandles="1" noChangeArrowheads="1" noChangeShapeType="1" noTextEdit="1"/>
              </p:cNvSpPr>
              <p:nvPr/>
            </p:nvSpPr>
            <p:spPr bwMode="auto">
              <a:xfrm>
                <a:off x="4312699" y="1718902"/>
                <a:ext cx="4847735" cy="2488500"/>
              </a:xfrm>
              <a:prstGeom prst="rect">
                <a:avLst/>
              </a:prstGeom>
              <a:blipFill>
                <a:blip r:embed="rId4"/>
                <a:stretch>
                  <a:fillRect/>
                </a:stretch>
              </a:blipFill>
              <a:ln w="9525">
                <a:noFill/>
                <a:miter lim="800000"/>
                <a:headEnd/>
                <a:tailEnd/>
              </a:ln>
            </p:spPr>
            <p:txBody>
              <a:bodyPr/>
              <a:lstStyle/>
              <a:p>
                <a:r>
                  <a:rPr lang="en-AU">
                    <a:noFill/>
                  </a:rPr>
                  <a:t> </a:t>
                </a:r>
              </a:p>
            </p:txBody>
          </p:sp>
        </mc:Fallback>
      </mc:AlternateContent>
    </p:spTree>
    <p:extLst>
      <p:ext uri="{BB962C8B-B14F-4D97-AF65-F5344CB8AC3E}">
        <p14:creationId xmlns:p14="http://schemas.microsoft.com/office/powerpoint/2010/main" val="969011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1"/>
              <p:cNvSpPr txBox="1">
                <a:spLocks/>
              </p:cNvSpPr>
              <p:nvPr/>
            </p:nvSpPr>
            <p:spPr bwMode="auto">
              <a:xfrm>
                <a:off x="358775" y="765174"/>
                <a:ext cx="8421688" cy="609282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Element components:</a:t>
                </a:r>
              </a:p>
              <a:p>
                <a:pPr marL="185738" indent="-185738">
                  <a:buClr>
                    <a:srgbClr val="0065BD"/>
                  </a:buClr>
                  <a:buSzPct val="100000"/>
                  <a:buFont typeface="Arial" panose="020B0604020202020204" pitchFamily="34" charset="0"/>
                  <a:buChar char="•"/>
                </a:pPr>
                <a:r>
                  <a:rPr lang="en-AU" dirty="0"/>
                  <a:t>‘</a:t>
                </a:r>
                <a:r>
                  <a:rPr lang="de-DE" dirty="0"/>
                  <a:t>3-parameter‘ base formulation:</a:t>
                </a:r>
                <a:br>
                  <a:rPr lang="de-DE" dirty="0"/>
                </a:br>
                <a14:m>
                  <m:oMath xmlns:m="http://schemas.openxmlformats.org/officeDocument/2006/math">
                    <m:r>
                      <a:rPr lang="en-AU" i="1">
                        <a:latin typeface="Cambria Math" panose="02040503050406030204" pitchFamily="18" charset="0"/>
                      </a:rPr>
                      <m:t>−</m:t>
                    </m:r>
                    <m:sSub>
                      <m:sSubPr>
                        <m:ctrlPr>
                          <a:rPr lang="el-GR"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𝛿</m:t>
                        </m:r>
                        <m:r>
                          <m:rPr>
                            <m:sty m:val="p"/>
                          </m:rPr>
                          <a:rPr lang="el-GR" i="1">
                            <a:latin typeface="Cambria Math" panose="02040503050406030204" pitchFamily="18" charset="0"/>
                            <a:ea typeface="Cambria Math" panose="02040503050406030204" pitchFamily="18" charset="0"/>
                          </a:rPr>
                          <m:t>Π</m:t>
                        </m:r>
                      </m:e>
                      <m:sub>
                        <m:r>
                          <a:rPr lang="en-AU" i="1">
                            <a:latin typeface="Cambria Math" panose="02040503050406030204" pitchFamily="18" charset="0"/>
                            <a:ea typeface="Cambria Math" panose="02040503050406030204" pitchFamily="18" charset="0"/>
                          </a:rPr>
                          <m:t>𝑖𝑛𝑡</m:t>
                        </m:r>
                      </m:sub>
                    </m:sSub>
                    <m:r>
                      <a:rPr lang="en-AU" i="1">
                        <a:latin typeface="Cambria Math" panose="02040503050406030204" pitchFamily="18" charset="0"/>
                        <a:ea typeface="Cambria Math" panose="02040503050406030204" pitchFamily="18" charset="0"/>
                      </a:rPr>
                      <m:t>=</m:t>
                    </m:r>
                    <m:nary>
                      <m:naryPr>
                        <m:ctrlPr>
                          <a:rPr lang="en-AU" i="1">
                            <a:latin typeface="Cambria Math" panose="02040503050406030204" pitchFamily="18" charset="0"/>
                            <a:ea typeface="Cambria Math" panose="02040503050406030204" pitchFamily="18" charset="0"/>
                          </a:rPr>
                        </m:ctrlPr>
                      </m:naryPr>
                      <m:sub>
                        <m:r>
                          <m:rPr>
                            <m:sty m:val="p"/>
                            <m:brk m:alnAt="23"/>
                          </m:rPr>
                          <a:rPr lang="el-GR" i="1">
                            <a:latin typeface="Cambria Math" panose="02040503050406030204" pitchFamily="18" charset="0"/>
                            <a:ea typeface="Cambria Math" panose="02040503050406030204" pitchFamily="18" charset="0"/>
                          </a:rPr>
                          <m:t>Ω</m:t>
                        </m:r>
                      </m:sub>
                      <m:sup/>
                      <m:e>
                        <m:r>
                          <a:rPr lang="en-AU" b="1" i="1">
                            <a:latin typeface="Cambria Math" panose="02040503050406030204" pitchFamily="18" charset="0"/>
                            <a:ea typeface="Cambria Math" panose="02040503050406030204" pitchFamily="18" charset="0"/>
                          </a:rPr>
                          <m:t>𝜺</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b="1" i="1">
                                <a:latin typeface="Cambria Math" panose="02040503050406030204" pitchFamily="18" charset="0"/>
                                <a:ea typeface="Cambria Math" panose="02040503050406030204" pitchFamily="18" charset="0"/>
                              </a:rPr>
                              <m:t>𝑪</m:t>
                            </m:r>
                          </m:e>
                          <m:sub>
                            <m:r>
                              <a:rPr lang="en-AU" i="1">
                                <a:latin typeface="Cambria Math" panose="02040503050406030204" pitchFamily="18" charset="0"/>
                                <a:ea typeface="Cambria Math" panose="02040503050406030204" pitchFamily="18" charset="0"/>
                              </a:rPr>
                              <m:t>𝑚𝑒𝑚</m:t>
                            </m:r>
                          </m:sub>
                        </m:sSub>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𝛿</m:t>
                        </m:r>
                        <m:r>
                          <a:rPr lang="en-AU" b="1" i="1">
                            <a:latin typeface="Cambria Math" panose="02040503050406030204" pitchFamily="18" charset="0"/>
                            <a:ea typeface="Cambria Math" panose="02040503050406030204" pitchFamily="18" charset="0"/>
                          </a:rPr>
                          <m:t>𝜺</m:t>
                        </m:r>
                        <m:r>
                          <a:rPr lang="en-AU" b="1" i="1">
                            <a:latin typeface="Cambria Math" panose="02040503050406030204" pitchFamily="18" charset="0"/>
                            <a:ea typeface="Cambria Math" panose="02040503050406030204" pitchFamily="18" charset="0"/>
                          </a:rPr>
                          <m:t> </m:t>
                        </m:r>
                        <m:r>
                          <a:rPr lang="en-AU" i="1">
                            <a:latin typeface="Cambria Math" panose="02040503050406030204" pitchFamily="18" charset="0"/>
                            <a:ea typeface="Cambria Math" panose="02040503050406030204" pitchFamily="18" charset="0"/>
                          </a:rPr>
                          <m:t>𝑑</m:t>
                        </m:r>
                        <m:r>
                          <m:rPr>
                            <m:sty m:val="p"/>
                          </m:rPr>
                          <a:rPr lang="el-GR" i="1">
                            <a:latin typeface="Cambria Math" panose="02040503050406030204" pitchFamily="18" charset="0"/>
                            <a:ea typeface="Cambria Math" panose="02040503050406030204" pitchFamily="18" charset="0"/>
                          </a:rPr>
                          <m:t>Ω</m:t>
                        </m:r>
                      </m:e>
                    </m:nary>
                    <m:r>
                      <a:rPr lang="en-AU" i="1">
                        <a:latin typeface="Cambria Math" panose="02040503050406030204" pitchFamily="18" charset="0"/>
                        <a:ea typeface="Cambria Math" panose="02040503050406030204" pitchFamily="18" charset="0"/>
                      </a:rPr>
                      <m:t>+</m:t>
                    </m:r>
                    <m:nary>
                      <m:naryPr>
                        <m:ctrlPr>
                          <a:rPr lang="en-AU" i="1">
                            <a:latin typeface="Cambria Math" panose="02040503050406030204" pitchFamily="18" charset="0"/>
                            <a:ea typeface="Cambria Math" panose="02040503050406030204" pitchFamily="18" charset="0"/>
                          </a:rPr>
                        </m:ctrlPr>
                      </m:naryPr>
                      <m:sub>
                        <m:r>
                          <m:rPr>
                            <m:sty m:val="p"/>
                            <m:brk m:alnAt="23"/>
                          </m:rPr>
                          <a:rPr lang="el-GR" i="1">
                            <a:latin typeface="Cambria Math" panose="02040503050406030204" pitchFamily="18" charset="0"/>
                            <a:ea typeface="Cambria Math" panose="02040503050406030204" pitchFamily="18" charset="0"/>
                          </a:rPr>
                          <m:t>Ω</m:t>
                        </m:r>
                      </m:sub>
                      <m:sup/>
                      <m:e>
                        <m:r>
                          <a:rPr lang="en-AU" b="1" i="1">
                            <a:latin typeface="Cambria Math" panose="02040503050406030204" pitchFamily="18" charset="0"/>
                            <a:ea typeface="Cambria Math" panose="02040503050406030204" pitchFamily="18" charset="0"/>
                          </a:rPr>
                          <m:t>𝜿</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b="1" i="1">
                                <a:latin typeface="Cambria Math" panose="02040503050406030204" pitchFamily="18" charset="0"/>
                                <a:ea typeface="Cambria Math" panose="02040503050406030204" pitchFamily="18" charset="0"/>
                              </a:rPr>
                              <m:t>𝑪</m:t>
                            </m:r>
                          </m:e>
                          <m:sub>
                            <m:r>
                              <a:rPr lang="en-AU" i="1">
                                <a:latin typeface="Cambria Math" panose="02040503050406030204" pitchFamily="18" charset="0"/>
                                <a:ea typeface="Cambria Math" panose="02040503050406030204" pitchFamily="18" charset="0"/>
                              </a:rPr>
                              <m:t>𝑏𝑒𝑛𝑑</m:t>
                            </m:r>
                          </m:sub>
                        </m:sSub>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𝛿</m:t>
                        </m:r>
                        <m:r>
                          <a:rPr lang="en-AU" b="1" i="1">
                            <a:latin typeface="Cambria Math" panose="02040503050406030204" pitchFamily="18" charset="0"/>
                            <a:ea typeface="Cambria Math" panose="02040503050406030204" pitchFamily="18" charset="0"/>
                          </a:rPr>
                          <m:t>𝜿</m:t>
                        </m:r>
                        <m:r>
                          <a:rPr lang="en-AU" b="1" i="1">
                            <a:latin typeface="Cambria Math" panose="02040503050406030204" pitchFamily="18" charset="0"/>
                            <a:ea typeface="Cambria Math" panose="02040503050406030204" pitchFamily="18" charset="0"/>
                          </a:rPr>
                          <m:t> </m:t>
                        </m:r>
                        <m:r>
                          <a:rPr lang="en-AU" i="1">
                            <a:latin typeface="Cambria Math" panose="02040503050406030204" pitchFamily="18" charset="0"/>
                            <a:ea typeface="Cambria Math" panose="02040503050406030204" pitchFamily="18" charset="0"/>
                          </a:rPr>
                          <m:t>𝑑</m:t>
                        </m:r>
                        <m:r>
                          <m:rPr>
                            <m:sty m:val="p"/>
                          </m:rPr>
                          <a:rPr lang="el-GR" i="1">
                            <a:latin typeface="Cambria Math" panose="02040503050406030204" pitchFamily="18" charset="0"/>
                            <a:ea typeface="Cambria Math" panose="02040503050406030204" pitchFamily="18" charset="0"/>
                          </a:rPr>
                          <m:t>Ω</m:t>
                        </m:r>
                        <m:r>
                          <a:rPr lang="en-AU" i="1">
                            <a:latin typeface="Cambria Math" panose="02040503050406030204" pitchFamily="18" charset="0"/>
                            <a:ea typeface="Cambria Math" panose="02040503050406030204" pitchFamily="18" charset="0"/>
                          </a:rPr>
                          <m:t> </m:t>
                        </m:r>
                      </m:e>
                    </m:nary>
                  </m:oMath>
                </a14:m>
                <a:endParaRPr lang="de-DE" dirty="0"/>
              </a:p>
              <a:p>
                <a:pPr>
                  <a:buClr>
                    <a:srgbClr val="0065BD"/>
                  </a:buClr>
                  <a:buSzPct val="100000"/>
                </a:pPr>
                <a:endParaRPr lang="de-DE" dirty="0"/>
              </a:p>
              <a:p>
                <a:pPr marL="185738" indent="-185738">
                  <a:buClr>
                    <a:srgbClr val="0065BD"/>
                  </a:buClr>
                  <a:buSzPct val="100000"/>
                  <a:buFont typeface="Arial" panose="020B0604020202020204" pitchFamily="34" charset="0"/>
                  <a:buChar char="•"/>
                </a:pPr>
                <a:r>
                  <a:rPr lang="de-DE" dirty="0"/>
                  <a:t>Membrane component: Assumed Natural Deviatoric Strains (ANDES) technology (mitigation of membrane locking, includes drilling DOFs):</a:t>
                </a:r>
                <a:br>
                  <a:rPr lang="de-DE" dirty="0"/>
                </a:br>
                <a14:m>
                  <m:oMath xmlns:m="http://schemas.openxmlformats.org/officeDocument/2006/math">
                    <m:sSub>
                      <m:sSubPr>
                        <m:ctrlPr>
                          <a:rPr lang="el-GR"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𝐾</m:t>
                        </m:r>
                      </m:e>
                      <m:sub>
                        <m:r>
                          <a:rPr lang="en-AU" i="1">
                            <a:latin typeface="Cambria Math" panose="02040503050406030204" pitchFamily="18" charset="0"/>
                            <a:ea typeface="Cambria Math" panose="02040503050406030204" pitchFamily="18" charset="0"/>
                          </a:rPr>
                          <m:t>𝑚𝑒𝑚</m:t>
                        </m:r>
                      </m:sub>
                    </m:sSub>
                    <m:r>
                      <a:rPr lang="en-AU" i="1">
                        <a:latin typeface="Cambria Math" panose="02040503050406030204" pitchFamily="18" charset="0"/>
                        <a:ea typeface="Cambria Math" panose="02040503050406030204" pitchFamily="18" charset="0"/>
                      </a:rPr>
                      <m:t>=</m:t>
                    </m:r>
                    <m:sSub>
                      <m:sSubPr>
                        <m:ctrlPr>
                          <a:rPr lang="el-GR"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𝐾</m:t>
                        </m:r>
                      </m:e>
                      <m:sub>
                        <m:r>
                          <a:rPr lang="en-AU" i="1">
                            <a:latin typeface="Cambria Math" panose="02040503050406030204" pitchFamily="18" charset="0"/>
                            <a:ea typeface="Cambria Math" panose="02040503050406030204" pitchFamily="18" charset="0"/>
                          </a:rPr>
                          <m:t>𝑏𝑎𝑠𝑖𝑐</m:t>
                        </m:r>
                      </m:sub>
                    </m:sSub>
                    <m:r>
                      <a:rPr lang="en-AU" i="1">
                        <a:latin typeface="Cambria Math" panose="02040503050406030204" pitchFamily="18" charset="0"/>
                        <a:ea typeface="Cambria Math" panose="02040503050406030204" pitchFamily="18" charset="0"/>
                      </a:rPr>
                      <m:t>+</m:t>
                    </m:r>
                    <m:sSub>
                      <m:sSubPr>
                        <m:ctrlPr>
                          <a:rPr lang="el-GR"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𝐾</m:t>
                        </m:r>
                      </m:e>
                      <m:sub>
                        <m:r>
                          <a:rPr lang="en-AU" i="1">
                            <a:latin typeface="Cambria Math" panose="02040503050406030204" pitchFamily="18" charset="0"/>
                            <a:ea typeface="Cambria Math" panose="02040503050406030204" pitchFamily="18" charset="0"/>
                          </a:rPr>
                          <m:t>h𝑖𝑔h𝑒𝑟</m:t>
                        </m:r>
                      </m:sub>
                    </m:sSub>
                    <m:r>
                      <a:rPr lang="en-AU" i="1">
                        <a:latin typeface="Cambria Math" panose="02040503050406030204" pitchFamily="18" charset="0"/>
                        <a:ea typeface="Cambria Math" panose="02040503050406030204" pitchFamily="18" charset="0"/>
                      </a:rPr>
                      <m:t>=</m:t>
                    </m:r>
                    <m:nary>
                      <m:naryPr>
                        <m:ctrlPr>
                          <a:rPr lang="en-AU" i="1">
                            <a:latin typeface="Cambria Math" panose="02040503050406030204" pitchFamily="18" charset="0"/>
                            <a:ea typeface="Cambria Math" panose="02040503050406030204" pitchFamily="18" charset="0"/>
                          </a:rPr>
                        </m:ctrlPr>
                      </m:naryPr>
                      <m:sub>
                        <m:r>
                          <m:rPr>
                            <m:sty m:val="p"/>
                            <m:brk m:alnAt="23"/>
                          </m:rPr>
                          <a:rPr lang="el-GR" i="1">
                            <a:latin typeface="Cambria Math" panose="02040503050406030204" pitchFamily="18" charset="0"/>
                            <a:ea typeface="Cambria Math" panose="02040503050406030204" pitchFamily="18" charset="0"/>
                          </a:rPr>
                          <m:t>Ω</m:t>
                        </m:r>
                      </m:sub>
                      <m:sup/>
                      <m:e>
                        <m:sSup>
                          <m:sSupPr>
                            <m:ctrlPr>
                              <a:rPr lang="en-AU" i="1">
                                <a:latin typeface="Cambria Math" panose="02040503050406030204" pitchFamily="18" charset="0"/>
                                <a:ea typeface="Cambria Math" panose="02040503050406030204" pitchFamily="18" charset="0"/>
                              </a:rPr>
                            </m:ctrlPr>
                          </m:sSupPr>
                          <m:e>
                            <m:r>
                              <a:rPr lang="en-AU" i="1">
                                <a:latin typeface="Cambria Math" panose="02040503050406030204" pitchFamily="18" charset="0"/>
                                <a:ea typeface="Cambria Math" panose="02040503050406030204" pitchFamily="18" charset="0"/>
                              </a:rPr>
                              <m:t>(</m:t>
                            </m:r>
                            <m:r>
                              <a:rPr lang="en-AU" b="1" i="1">
                                <a:latin typeface="Cambria Math" panose="02040503050406030204" pitchFamily="18" charset="0"/>
                                <a:ea typeface="Cambria Math" panose="02040503050406030204" pitchFamily="18" charset="0"/>
                              </a:rPr>
                              <m:t>𝑳</m:t>
                            </m:r>
                            <m:r>
                              <a:rPr lang="en-AU" i="1">
                                <a:latin typeface="Cambria Math" panose="02040503050406030204" pitchFamily="18" charset="0"/>
                                <a:ea typeface="Cambria Math" panose="02040503050406030204" pitchFamily="18" charset="0"/>
                              </a:rPr>
                              <m:t>+</m:t>
                            </m:r>
                            <m:sSubSup>
                              <m:sSubSupPr>
                                <m:ctrlPr>
                                  <a:rPr lang="en-AU" i="1">
                                    <a:latin typeface="Cambria Math" panose="02040503050406030204" pitchFamily="18" charset="0"/>
                                    <a:ea typeface="Cambria Math" panose="02040503050406030204" pitchFamily="18" charset="0"/>
                                  </a:rPr>
                                </m:ctrlPr>
                              </m:sSubSupPr>
                              <m:e>
                                <m:r>
                                  <a:rPr lang="en-AU" b="1" i="1">
                                    <a:latin typeface="Cambria Math" panose="02040503050406030204" pitchFamily="18" charset="0"/>
                                    <a:ea typeface="Cambria Math" panose="02040503050406030204" pitchFamily="18" charset="0"/>
                                  </a:rPr>
                                  <m:t>𝑩</m:t>
                                </m:r>
                              </m:e>
                              <m:sub>
                                <m:r>
                                  <a:rPr lang="en-AU" i="1">
                                    <a:latin typeface="Cambria Math" panose="02040503050406030204" pitchFamily="18" charset="0"/>
                                  </a:rPr>
                                  <m:t>𝑑</m:t>
                                </m:r>
                              </m:sub>
                              <m:sup/>
                            </m:sSubSup>
                            <m:sSubSup>
                              <m:sSubSupPr>
                                <m:ctrlPr>
                                  <a:rPr lang="en-AU" i="1">
                                    <a:latin typeface="Cambria Math" panose="02040503050406030204" pitchFamily="18" charset="0"/>
                                  </a:rPr>
                                </m:ctrlPr>
                              </m:sSubSupPr>
                              <m:e>
                                <m:r>
                                  <a:rPr lang="en-AU" b="1" i="1">
                                    <a:latin typeface="Cambria Math" panose="02040503050406030204" pitchFamily="18" charset="0"/>
                                  </a:rPr>
                                  <m:t>𝑯</m:t>
                                </m:r>
                              </m:e>
                              <m:sub>
                                <m:r>
                                  <a:rPr lang="en-AU" i="1">
                                    <a:latin typeface="Cambria Math" panose="02040503050406030204" pitchFamily="18" charset="0"/>
                                  </a:rPr>
                                  <m:t>𝐾</m:t>
                                </m:r>
                              </m:sub>
                              <m:sup/>
                            </m:sSubSup>
                            <m:r>
                              <a:rPr lang="en-AU" i="1">
                                <a:latin typeface="Cambria Math" panose="02040503050406030204" pitchFamily="18" charset="0"/>
                                <a:ea typeface="Cambria Math" panose="02040503050406030204" pitchFamily="18" charset="0"/>
                              </a:rPr>
                              <m:t>)</m:t>
                            </m:r>
                          </m:e>
                          <m:sup>
                            <m:r>
                              <a:rPr lang="en-AU" i="1">
                                <a:latin typeface="Cambria Math" panose="02040503050406030204" pitchFamily="18" charset="0"/>
                                <a:ea typeface="Cambria Math" panose="02040503050406030204" pitchFamily="18" charset="0"/>
                              </a:rPr>
                              <m:t>𝑇</m:t>
                            </m:r>
                          </m:sup>
                        </m:sSup>
                        <m:sSub>
                          <m:sSubPr>
                            <m:ctrlPr>
                              <a:rPr lang="en-AU" i="1">
                                <a:latin typeface="Cambria Math" panose="02040503050406030204" pitchFamily="18" charset="0"/>
                                <a:ea typeface="Cambria Math" panose="02040503050406030204" pitchFamily="18" charset="0"/>
                              </a:rPr>
                            </m:ctrlPr>
                          </m:sSubPr>
                          <m:e>
                            <m:r>
                              <a:rPr lang="en-AU" b="1" i="1">
                                <a:latin typeface="Cambria Math" panose="02040503050406030204" pitchFamily="18" charset="0"/>
                                <a:ea typeface="Cambria Math" panose="02040503050406030204" pitchFamily="18" charset="0"/>
                              </a:rPr>
                              <m:t>𝑪</m:t>
                            </m:r>
                          </m:e>
                          <m:sub>
                            <m:r>
                              <a:rPr lang="en-AU" i="1">
                                <a:latin typeface="Cambria Math" panose="02040503050406030204" pitchFamily="18" charset="0"/>
                                <a:ea typeface="Cambria Math" panose="02040503050406030204" pitchFamily="18" charset="0"/>
                              </a:rPr>
                              <m:t>𝑚𝑒𝑚</m:t>
                            </m:r>
                          </m:sub>
                        </m:sSub>
                      </m:e>
                    </m:nary>
                    <m:sSup>
                      <m:sSupPr>
                        <m:ctrlPr>
                          <a:rPr lang="en-AU" i="1">
                            <a:latin typeface="Cambria Math" panose="02040503050406030204" pitchFamily="18" charset="0"/>
                            <a:ea typeface="Cambria Math" panose="02040503050406030204" pitchFamily="18" charset="0"/>
                          </a:rPr>
                        </m:ctrlPr>
                      </m:sSupPr>
                      <m:e>
                        <m:r>
                          <a:rPr lang="en-AU" i="1">
                            <a:latin typeface="Cambria Math" panose="02040503050406030204" pitchFamily="18" charset="0"/>
                            <a:ea typeface="Cambria Math" panose="02040503050406030204" pitchFamily="18" charset="0"/>
                          </a:rPr>
                          <m:t>(</m:t>
                        </m:r>
                        <m:r>
                          <a:rPr lang="en-AU" b="1" i="1">
                            <a:latin typeface="Cambria Math" panose="02040503050406030204" pitchFamily="18" charset="0"/>
                            <a:ea typeface="Cambria Math" panose="02040503050406030204" pitchFamily="18" charset="0"/>
                          </a:rPr>
                          <m:t>𝑳</m:t>
                        </m:r>
                        <m:r>
                          <a:rPr lang="en-AU" i="1">
                            <a:latin typeface="Cambria Math" panose="02040503050406030204" pitchFamily="18" charset="0"/>
                            <a:ea typeface="Cambria Math" panose="02040503050406030204" pitchFamily="18" charset="0"/>
                          </a:rPr>
                          <m:t>+</m:t>
                        </m:r>
                        <m:sSubSup>
                          <m:sSubSupPr>
                            <m:ctrlPr>
                              <a:rPr lang="en-AU" i="1">
                                <a:latin typeface="Cambria Math" panose="02040503050406030204" pitchFamily="18" charset="0"/>
                                <a:ea typeface="Cambria Math" panose="02040503050406030204" pitchFamily="18" charset="0"/>
                              </a:rPr>
                            </m:ctrlPr>
                          </m:sSubSupPr>
                          <m:e>
                            <m:r>
                              <a:rPr lang="en-AU" b="1" i="1">
                                <a:latin typeface="Cambria Math" panose="02040503050406030204" pitchFamily="18" charset="0"/>
                                <a:ea typeface="Cambria Math" panose="02040503050406030204" pitchFamily="18" charset="0"/>
                              </a:rPr>
                              <m:t>𝑩</m:t>
                            </m:r>
                          </m:e>
                          <m:sub>
                            <m:r>
                              <a:rPr lang="en-AU" i="1">
                                <a:latin typeface="Cambria Math" panose="02040503050406030204" pitchFamily="18" charset="0"/>
                              </a:rPr>
                              <m:t>𝑑</m:t>
                            </m:r>
                          </m:sub>
                          <m:sup/>
                        </m:sSubSup>
                        <m:sSubSup>
                          <m:sSubSupPr>
                            <m:ctrlPr>
                              <a:rPr lang="en-AU" i="1">
                                <a:latin typeface="Cambria Math" panose="02040503050406030204" pitchFamily="18" charset="0"/>
                              </a:rPr>
                            </m:ctrlPr>
                          </m:sSubSupPr>
                          <m:e>
                            <m:r>
                              <a:rPr lang="en-AU" b="1" i="1">
                                <a:latin typeface="Cambria Math" panose="02040503050406030204" pitchFamily="18" charset="0"/>
                              </a:rPr>
                              <m:t>𝑯</m:t>
                            </m:r>
                          </m:e>
                          <m:sub>
                            <m:r>
                              <a:rPr lang="en-AU" i="1">
                                <a:latin typeface="Cambria Math" panose="02040503050406030204" pitchFamily="18" charset="0"/>
                              </a:rPr>
                              <m:t>𝐾</m:t>
                            </m:r>
                          </m:sub>
                          <m:sup/>
                        </m:sSubSup>
                        <m:r>
                          <a:rPr lang="en-AU" i="1">
                            <a:latin typeface="Cambria Math" panose="02040503050406030204" pitchFamily="18" charset="0"/>
                            <a:ea typeface="Cambria Math" panose="02040503050406030204" pitchFamily="18" charset="0"/>
                          </a:rPr>
                          <m:t>)</m:t>
                        </m:r>
                      </m:e>
                      <m:sup/>
                    </m:sSup>
                    <m:r>
                      <a:rPr lang="en-AU" i="1">
                        <a:latin typeface="Cambria Math" panose="02040503050406030204" pitchFamily="18" charset="0"/>
                        <a:ea typeface="Cambria Math" panose="02040503050406030204" pitchFamily="18" charset="0"/>
                      </a:rPr>
                      <m:t>𝑑</m:t>
                    </m:r>
                    <m:r>
                      <m:rPr>
                        <m:sty m:val="p"/>
                      </m:rPr>
                      <a:rPr lang="el-GR" i="1">
                        <a:latin typeface="Cambria Math" panose="02040503050406030204" pitchFamily="18" charset="0"/>
                        <a:ea typeface="Cambria Math" panose="02040503050406030204" pitchFamily="18" charset="0"/>
                      </a:rPr>
                      <m:t>Ω</m:t>
                    </m:r>
                  </m:oMath>
                </a14:m>
                <a:endParaRPr lang="de-DE" dirty="0"/>
              </a:p>
              <a:p>
                <a:pPr marL="361951" lvl="1" indent="-185738">
                  <a:buClr>
                    <a:srgbClr val="0065BD"/>
                  </a:buClr>
                  <a:buSzPct val="100000"/>
                </a:pPr>
                <a:r>
                  <a:rPr lang="de-DE" dirty="0"/>
                  <a:t>Basic stiffness </a:t>
                </a:r>
                <a14:m>
                  <m:oMath xmlns:m="http://schemas.openxmlformats.org/officeDocument/2006/math">
                    <m:nary>
                      <m:naryPr>
                        <m:ctrlPr>
                          <a:rPr lang="de-DE" i="1" smtClean="0">
                            <a:latin typeface="Cambria Math" panose="02040503050406030204" pitchFamily="18" charset="0"/>
                          </a:rPr>
                        </m:ctrlPr>
                      </m:naryPr>
                      <m:sub>
                        <m:r>
                          <m:rPr>
                            <m:sty m:val="p"/>
                            <m:brk m:alnAt="23"/>
                          </m:rPr>
                          <a:rPr lang="el-GR" i="1" smtClean="0">
                            <a:latin typeface="Cambria Math" panose="02040503050406030204" pitchFamily="18" charset="0"/>
                            <a:ea typeface="Cambria Math" panose="02040503050406030204" pitchFamily="18" charset="0"/>
                          </a:rPr>
                          <m:t>Ω</m:t>
                        </m:r>
                      </m:sub>
                      <m:sup/>
                      <m:e>
                        <m:sSup>
                          <m:sSupPr>
                            <m:ctrlPr>
                              <a:rPr lang="de-DE" i="1">
                                <a:latin typeface="Cambria Math" panose="02040503050406030204" pitchFamily="18" charset="0"/>
                              </a:rPr>
                            </m:ctrlPr>
                          </m:sSupPr>
                          <m:e>
                            <m:r>
                              <a:rPr lang="en-AU" b="1" i="1">
                                <a:latin typeface="Cambria Math" panose="02040503050406030204" pitchFamily="18" charset="0"/>
                              </a:rPr>
                              <m:t>𝑳</m:t>
                            </m:r>
                          </m:e>
                          <m:sup>
                            <m:r>
                              <a:rPr lang="en-AU" i="1">
                                <a:latin typeface="Cambria Math" panose="02040503050406030204" pitchFamily="18" charset="0"/>
                              </a:rPr>
                              <m:t>𝑇</m:t>
                            </m:r>
                          </m:sup>
                        </m:sSup>
                        <m:r>
                          <a:rPr lang="en-AU" b="1" i="1">
                            <a:latin typeface="Cambria Math" panose="02040503050406030204" pitchFamily="18" charset="0"/>
                          </a:rPr>
                          <m:t>𝑪𝑳</m:t>
                        </m:r>
                      </m:e>
                    </m:nary>
                  </m:oMath>
                </a14:m>
                <a:r>
                  <a:rPr lang="en-AU" dirty="0"/>
                  <a:t> considers constant strain and RBM states</a:t>
                </a:r>
              </a:p>
              <a:p>
                <a:pPr marL="361951" lvl="1" indent="-185738">
                  <a:buClr>
                    <a:srgbClr val="0065BD"/>
                  </a:buClr>
                  <a:buSzPct val="100000"/>
                </a:pPr>
                <a:r>
                  <a:rPr lang="en-AU" dirty="0"/>
                  <a:t>Higher stiffness </a:t>
                </a:r>
                <a14:m>
                  <m:oMath xmlns:m="http://schemas.openxmlformats.org/officeDocument/2006/math">
                    <m:nary>
                      <m:naryPr>
                        <m:ctrlPr>
                          <a:rPr lang="de-DE" i="1">
                            <a:latin typeface="Cambria Math" panose="02040503050406030204" pitchFamily="18" charset="0"/>
                          </a:rPr>
                        </m:ctrlPr>
                      </m:naryPr>
                      <m:sub>
                        <m:r>
                          <m:rPr>
                            <m:sty m:val="p"/>
                            <m:brk m:alnAt="23"/>
                          </m:rPr>
                          <a:rPr lang="el-GR" i="1">
                            <a:latin typeface="Cambria Math" panose="02040503050406030204" pitchFamily="18" charset="0"/>
                            <a:ea typeface="Cambria Math" panose="02040503050406030204" pitchFamily="18" charset="0"/>
                          </a:rPr>
                          <m:t>Ω</m:t>
                        </m:r>
                      </m:sub>
                      <m:sup/>
                      <m:e>
                        <m:sSup>
                          <m:sSupPr>
                            <m:ctrlPr>
                              <a:rPr lang="de-DE" i="1">
                                <a:latin typeface="Cambria Math" panose="02040503050406030204" pitchFamily="18" charset="0"/>
                              </a:rPr>
                            </m:ctrlPr>
                          </m:sSupPr>
                          <m:e>
                            <m:r>
                              <a:rPr lang="en-AU" b="1" i="1" smtClean="0">
                                <a:latin typeface="Cambria Math" panose="02040503050406030204" pitchFamily="18" charset="0"/>
                              </a:rPr>
                              <m:t>(</m:t>
                            </m:r>
                            <m:sSubSup>
                              <m:sSubSupPr>
                                <m:ctrlPr>
                                  <a:rPr lang="en-AU" b="1" i="1" smtClean="0">
                                    <a:latin typeface="Cambria Math" panose="02040503050406030204" pitchFamily="18" charset="0"/>
                                  </a:rPr>
                                </m:ctrlPr>
                              </m:sSubSupPr>
                              <m:e>
                                <m:r>
                                  <a:rPr lang="en-AU" b="1" i="1" smtClean="0">
                                    <a:latin typeface="Cambria Math" panose="02040503050406030204" pitchFamily="18" charset="0"/>
                                  </a:rPr>
                                  <m:t>𝑩</m:t>
                                </m:r>
                              </m:e>
                              <m:sub>
                                <m:r>
                                  <a:rPr lang="en-AU" b="0" i="1" smtClean="0">
                                    <a:latin typeface="Cambria Math" panose="02040503050406030204" pitchFamily="18" charset="0"/>
                                  </a:rPr>
                                  <m:t>𝑑</m:t>
                                </m:r>
                              </m:sub>
                              <m:sup/>
                            </m:sSubSup>
                            <m:sSubSup>
                              <m:sSubSupPr>
                                <m:ctrlPr>
                                  <a:rPr lang="en-AU" i="1" smtClean="0">
                                    <a:latin typeface="Cambria Math" panose="02040503050406030204" pitchFamily="18" charset="0"/>
                                  </a:rPr>
                                </m:ctrlPr>
                              </m:sSubSupPr>
                              <m:e>
                                <m:r>
                                  <a:rPr lang="en-AU" b="1" i="1" smtClean="0">
                                    <a:latin typeface="Cambria Math" panose="02040503050406030204" pitchFamily="18" charset="0"/>
                                  </a:rPr>
                                  <m:t>𝑯</m:t>
                                </m:r>
                              </m:e>
                              <m:sub>
                                <m:r>
                                  <a:rPr lang="en-AU" b="0" i="1" smtClean="0">
                                    <a:latin typeface="Cambria Math" panose="02040503050406030204" pitchFamily="18" charset="0"/>
                                  </a:rPr>
                                  <m:t>𝐾</m:t>
                                </m:r>
                              </m:sub>
                              <m:sup/>
                            </m:sSubSup>
                            <m:r>
                              <a:rPr lang="en-AU" b="1" i="1" smtClean="0">
                                <a:latin typeface="Cambria Math" panose="02040503050406030204" pitchFamily="18" charset="0"/>
                              </a:rPr>
                              <m:t>)</m:t>
                            </m:r>
                          </m:e>
                          <m:sup>
                            <m:r>
                              <a:rPr lang="en-AU" i="1">
                                <a:latin typeface="Cambria Math" panose="02040503050406030204" pitchFamily="18" charset="0"/>
                              </a:rPr>
                              <m:t>𝑇</m:t>
                            </m:r>
                          </m:sup>
                        </m:sSup>
                        <m:r>
                          <a:rPr lang="en-AU" b="1" i="1">
                            <a:latin typeface="Cambria Math" panose="02040503050406030204" pitchFamily="18" charset="0"/>
                          </a:rPr>
                          <m:t>𝑪</m:t>
                        </m:r>
                        <m:sSup>
                          <m:sSupPr>
                            <m:ctrlPr>
                              <a:rPr lang="de-DE" i="1">
                                <a:latin typeface="Cambria Math" panose="02040503050406030204" pitchFamily="18" charset="0"/>
                              </a:rPr>
                            </m:ctrlPr>
                          </m:sSupPr>
                          <m:e>
                            <m:r>
                              <a:rPr lang="en-AU" b="1" i="1">
                                <a:latin typeface="Cambria Math" panose="02040503050406030204" pitchFamily="18" charset="0"/>
                              </a:rPr>
                              <m:t>(</m:t>
                            </m:r>
                            <m:sSubSup>
                              <m:sSubSupPr>
                                <m:ctrlPr>
                                  <a:rPr lang="en-AU" b="1" i="1">
                                    <a:latin typeface="Cambria Math" panose="02040503050406030204" pitchFamily="18" charset="0"/>
                                  </a:rPr>
                                </m:ctrlPr>
                              </m:sSubSupPr>
                              <m:e>
                                <m:r>
                                  <a:rPr lang="en-AU" b="1" i="1">
                                    <a:latin typeface="Cambria Math" panose="02040503050406030204" pitchFamily="18" charset="0"/>
                                  </a:rPr>
                                  <m:t>𝑩</m:t>
                                </m:r>
                              </m:e>
                              <m:sub>
                                <m:r>
                                  <a:rPr lang="en-AU" i="1">
                                    <a:latin typeface="Cambria Math" panose="02040503050406030204" pitchFamily="18" charset="0"/>
                                  </a:rPr>
                                  <m:t>𝑑</m:t>
                                </m:r>
                              </m:sub>
                              <m:sup/>
                            </m:sSubSup>
                            <m:sSubSup>
                              <m:sSubSupPr>
                                <m:ctrlPr>
                                  <a:rPr lang="en-AU" i="1">
                                    <a:latin typeface="Cambria Math" panose="02040503050406030204" pitchFamily="18" charset="0"/>
                                  </a:rPr>
                                </m:ctrlPr>
                              </m:sSubSupPr>
                              <m:e>
                                <m:r>
                                  <a:rPr lang="en-AU" b="1" i="1">
                                    <a:latin typeface="Cambria Math" panose="02040503050406030204" pitchFamily="18" charset="0"/>
                                  </a:rPr>
                                  <m:t>𝑯</m:t>
                                </m:r>
                              </m:e>
                              <m:sub>
                                <m:r>
                                  <a:rPr lang="en-AU" i="1">
                                    <a:latin typeface="Cambria Math" panose="02040503050406030204" pitchFamily="18" charset="0"/>
                                  </a:rPr>
                                  <m:t>𝐾</m:t>
                                </m:r>
                              </m:sub>
                              <m:sup/>
                            </m:sSubSup>
                            <m:r>
                              <a:rPr lang="en-AU" b="1" i="1">
                                <a:latin typeface="Cambria Math" panose="02040503050406030204" pitchFamily="18" charset="0"/>
                              </a:rPr>
                              <m:t>)</m:t>
                            </m:r>
                          </m:e>
                          <m:sup/>
                        </m:sSup>
                      </m:e>
                    </m:nary>
                  </m:oMath>
                </a14:m>
                <a:r>
                  <a:rPr lang="en-AU" dirty="0"/>
                  <a:t>considers orthogonal enhanced strain field</a:t>
                </a:r>
              </a:p>
              <a:p>
                <a:pPr marL="546101" lvl="2" indent="-185738">
                  <a:buClr>
                    <a:srgbClr val="0065BD"/>
                  </a:buClr>
                  <a:buSzPct val="100000"/>
                </a:pPr>
                <a:r>
                  <a:rPr lang="en-AU" dirty="0"/>
                  <a:t>Enhanced field measured at nodal strain gauges </a:t>
                </a:r>
                <a:br>
                  <a:rPr lang="en-AU" dirty="0"/>
                </a:br>
                <a:r>
                  <a:rPr lang="en-AU" dirty="0"/>
                  <a:t>and interpolated:</a:t>
                </a:r>
                <a:br>
                  <a:rPr lang="en-AU" dirty="0"/>
                </a:br>
                <a:br>
                  <a:rPr lang="en-AU" dirty="0"/>
                </a:br>
                <a:br>
                  <a:rPr lang="en-AU" dirty="0"/>
                </a:br>
                <a:endParaRPr lang="en-AU" dirty="0"/>
              </a:p>
              <a:p>
                <a:pPr marL="546101" lvl="2" indent="-185738">
                  <a:buClr>
                    <a:srgbClr val="0065BD"/>
                  </a:buClr>
                  <a:buSzPct val="100000"/>
                </a:pPr>
                <a:r>
                  <a:rPr lang="en-AU" dirty="0"/>
                  <a:t>Orthogonality to basic field guaranteed by </a:t>
                </a:r>
                <a:br>
                  <a:rPr lang="en-AU" dirty="0"/>
                </a:br>
                <a:r>
                  <a:rPr lang="en-AU" dirty="0"/>
                  <a:t>rendering enhanced field deviatoric:</a:t>
                </a:r>
              </a:p>
              <a:p>
                <a:pPr marL="0" lvl="1" indent="0">
                  <a:buNone/>
                </a:pPr>
                <a:endParaRPr lang="en-US" sz="1600" dirty="0"/>
              </a:p>
              <a:p>
                <a:pPr lvl="1"/>
                <a:endParaRPr lang="en-US" sz="1600" dirty="0"/>
              </a:p>
            </p:txBody>
          </p:sp>
        </mc:Choice>
        <mc:Fallback xmlns="">
          <p:sp>
            <p:nvSpPr>
              <p:cNvPr id="11" name="Content Placeholder 1"/>
              <p:cNvSpPr txBox="1">
                <a:spLocks noRot="1" noChangeAspect="1" noMove="1" noResize="1" noEditPoints="1" noAdjustHandles="1" noChangeArrowheads="1" noChangeShapeType="1" noTextEdit="1"/>
              </p:cNvSpPr>
              <p:nvPr/>
            </p:nvSpPr>
            <p:spPr bwMode="auto">
              <a:xfrm>
                <a:off x="358775" y="765174"/>
                <a:ext cx="8421688" cy="6092825"/>
              </a:xfrm>
              <a:prstGeom prst="rect">
                <a:avLst/>
              </a:prstGeom>
              <a:blipFill>
                <a:blip r:embed="rId3"/>
                <a:stretch>
                  <a:fillRect l="-1303" t="-501"/>
                </a:stretch>
              </a:blipFill>
              <a:ln w="9525">
                <a:noFill/>
                <a:miter lim="800000"/>
                <a:headEnd/>
                <a:tailEnd/>
              </a:ln>
            </p:spPr>
            <p:txBody>
              <a:bodyPr/>
              <a:lstStyle/>
              <a:p>
                <a:r>
                  <a:rPr lang="en-AU">
                    <a:noFill/>
                  </a:rPr>
                  <a:t> </a:t>
                </a:r>
              </a:p>
            </p:txBody>
          </p:sp>
        </mc:Fallback>
      </mc:AlternateContent>
      <p:pic>
        <p:nvPicPr>
          <p:cNvPr id="14" name="Picture 13"/>
          <p:cNvPicPr>
            <a:picLocks noChangeAspect="1"/>
          </p:cNvPicPr>
          <p:nvPr/>
        </p:nvPicPr>
        <p:blipFill>
          <a:blip r:embed="rId4"/>
          <a:stretch>
            <a:fillRect/>
          </a:stretch>
        </p:blipFill>
        <p:spPr>
          <a:xfrm>
            <a:off x="5418537" y="4069376"/>
            <a:ext cx="2926686" cy="2110424"/>
          </a:xfrm>
          <a:prstGeom prst="rect">
            <a:avLst/>
          </a:prstGeom>
        </p:spPr>
      </p:pic>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12</a:t>
            </a:fld>
            <a:endParaRPr lang="de-DE" dirty="0"/>
          </a:p>
        </p:txBody>
      </p:sp>
      <p:sp>
        <p:nvSpPr>
          <p:cNvPr id="5" name="Titel 4"/>
          <p:cNvSpPr>
            <a:spLocks noGrp="1"/>
          </p:cNvSpPr>
          <p:nvPr>
            <p:ph type="title"/>
          </p:nvPr>
        </p:nvSpPr>
        <p:spPr/>
        <p:txBody>
          <a:bodyPr/>
          <a:lstStyle/>
          <a:p>
            <a:r>
              <a:rPr lang="de-DE" dirty="0"/>
              <a:t>ANDES-DKQ linear quadrilateral shell element</a:t>
            </a:r>
          </a:p>
        </p:txBody>
      </p:sp>
      <p:sp>
        <p:nvSpPr>
          <p:cNvPr id="19" name="TextBox 19"/>
          <p:cNvSpPr txBox="1"/>
          <p:nvPr/>
        </p:nvSpPr>
        <p:spPr>
          <a:xfrm>
            <a:off x="6013693" y="6136081"/>
            <a:ext cx="1736373" cy="246221"/>
          </a:xfrm>
          <a:prstGeom prst="rect">
            <a:avLst/>
          </a:prstGeom>
          <a:noFill/>
        </p:spPr>
        <p:txBody>
          <a:bodyPr wrap="none" rtlCol="0">
            <a:spAutoFit/>
          </a:bodyPr>
          <a:lstStyle/>
          <a:p>
            <a:r>
              <a:rPr lang="de-DE" sz="1000" dirty="0">
                <a:latin typeface="Arial" panose="020B0604020202020204" pitchFamily="34" charset="0"/>
                <a:cs typeface="Arial" panose="020B0604020202020204" pitchFamily="34" charset="0"/>
              </a:rPr>
              <a:t>ANDES strain gauge layout</a:t>
            </a:r>
            <a:endParaRPr lang="en-US" sz="10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3" name="Content Placeholder 1"/>
              <p:cNvSpPr txBox="1">
                <a:spLocks/>
              </p:cNvSpPr>
              <p:nvPr/>
            </p:nvSpPr>
            <p:spPr bwMode="auto">
              <a:xfrm>
                <a:off x="1958699" y="4537842"/>
                <a:ext cx="2819611" cy="2710906"/>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14:m>
                  <m:oMathPara xmlns:m="http://schemas.openxmlformats.org/officeDocument/2006/math">
                    <m:oMathParaPr>
                      <m:jc m:val="left"/>
                    </m:oMathParaPr>
                    <m:oMath xmlns:m="http://schemas.openxmlformats.org/officeDocument/2006/math">
                      <m:sSub>
                        <m:sSubPr>
                          <m:ctrlPr>
                            <a:rPr lang="en-AU" i="1" smtClean="0">
                              <a:latin typeface="Cambria Math" panose="02040503050406030204" pitchFamily="18" charset="0"/>
                            </a:rPr>
                          </m:ctrlPr>
                        </m:sSubPr>
                        <m:e>
                          <m:r>
                            <a:rPr lang="en-AU" b="1" i="1" smtClean="0">
                              <a:latin typeface="Cambria Math" panose="02040503050406030204" pitchFamily="18" charset="0"/>
                            </a:rPr>
                            <m:t>𝑩</m:t>
                          </m:r>
                        </m:e>
                        <m:sub>
                          <m:r>
                            <a:rPr lang="en-AU" b="0" i="1" smtClean="0">
                              <a:latin typeface="Cambria Math" panose="02040503050406030204" pitchFamily="18" charset="0"/>
                            </a:rPr>
                            <m:t>h</m:t>
                          </m:r>
                        </m:sub>
                      </m:sSub>
                      <m:d>
                        <m:dPr>
                          <m:ctrlPr>
                            <a:rPr lang="en-AU" b="0" i="1" smtClean="0">
                              <a:latin typeface="Cambria Math" panose="02040503050406030204" pitchFamily="18" charset="0"/>
                            </a:rPr>
                          </m:ctrlPr>
                        </m:dPr>
                        <m:e>
                          <m:r>
                            <a:rPr lang="en-AU" b="0" i="1" smtClean="0">
                              <a:latin typeface="Cambria Math" panose="02040503050406030204" pitchFamily="18" charset="0"/>
                              <a:ea typeface="Cambria Math" panose="02040503050406030204" pitchFamily="18" charset="0"/>
                            </a:rPr>
                            <m:t>𝜉</m:t>
                          </m:r>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𝜂</m:t>
                          </m:r>
                        </m:e>
                      </m:d>
                      <m:r>
                        <a:rPr lang="en-AU" b="0" i="1" smtClean="0">
                          <a:latin typeface="Cambria Math" panose="02040503050406030204" pitchFamily="18" charset="0"/>
                          <a:ea typeface="Cambria Math" panose="02040503050406030204" pitchFamily="18" charset="0"/>
                        </a:rPr>
                        <m:t>=</m:t>
                      </m:r>
                      <m:nary>
                        <m:naryPr>
                          <m:chr m:val="∑"/>
                          <m:ctrlPr>
                            <a:rPr lang="en-AU" b="0" i="1" smtClean="0">
                              <a:latin typeface="Cambria Math" panose="02040503050406030204" pitchFamily="18" charset="0"/>
                              <a:ea typeface="Cambria Math" panose="02040503050406030204" pitchFamily="18" charset="0"/>
                            </a:rPr>
                          </m:ctrlPr>
                        </m:naryPr>
                        <m:sub>
                          <m:r>
                            <m:rPr>
                              <m:brk m:alnAt="23"/>
                            </m:rPr>
                            <a:rPr lang="en-AU" b="0" i="1" smtClean="0">
                              <a:latin typeface="Cambria Math" panose="02040503050406030204" pitchFamily="18" charset="0"/>
                              <a:ea typeface="Cambria Math" panose="02040503050406030204" pitchFamily="18" charset="0"/>
                            </a:rPr>
                            <m:t>𝑖</m:t>
                          </m:r>
                          <m:r>
                            <a:rPr lang="en-AU" b="0" i="1" smtClean="0">
                              <a:latin typeface="Cambria Math" panose="02040503050406030204" pitchFamily="18" charset="0"/>
                              <a:ea typeface="Cambria Math" panose="02040503050406030204" pitchFamily="18" charset="0"/>
                            </a:rPr>
                            <m:t>=1</m:t>
                          </m:r>
                        </m:sub>
                        <m:sup>
                          <m:r>
                            <a:rPr lang="en-AU" b="0" i="1" smtClean="0">
                              <a:latin typeface="Cambria Math" panose="02040503050406030204" pitchFamily="18" charset="0"/>
                              <a:ea typeface="Cambria Math" panose="02040503050406030204" pitchFamily="18" charset="0"/>
                            </a:rPr>
                            <m:t>4</m:t>
                          </m:r>
                        </m:sup>
                        <m:e>
                          <m:sSub>
                            <m:sSubPr>
                              <m:ctrlPr>
                                <a:rPr lang="en-AU" b="0"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𝑁</m:t>
                              </m:r>
                            </m:e>
                            <m:sub>
                              <m:r>
                                <a:rPr lang="en-AU" b="0" i="1" smtClean="0">
                                  <a:latin typeface="Cambria Math" panose="02040503050406030204" pitchFamily="18" charset="0"/>
                                  <a:ea typeface="Cambria Math" panose="02040503050406030204" pitchFamily="18" charset="0"/>
                                </a:rPr>
                                <m:t>𝑖</m:t>
                              </m:r>
                            </m:sub>
                          </m:sSub>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𝜉</m:t>
                          </m:r>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𝜂</m:t>
                          </m:r>
                          <m:r>
                            <a:rPr lang="en-AU" b="0" i="1" smtClean="0">
                              <a:latin typeface="Cambria Math" panose="02040503050406030204" pitchFamily="18" charset="0"/>
                              <a:ea typeface="Cambria Math" panose="02040503050406030204" pitchFamily="18" charset="0"/>
                            </a:rPr>
                            <m:t>)</m:t>
                          </m:r>
                          <m:sSub>
                            <m:sSubPr>
                              <m:ctrlPr>
                                <a:rPr lang="en-AU" b="0" i="1" smtClean="0">
                                  <a:latin typeface="Cambria Math" panose="02040503050406030204" pitchFamily="18" charset="0"/>
                                  <a:ea typeface="Cambria Math" panose="02040503050406030204" pitchFamily="18" charset="0"/>
                                </a:rPr>
                              </m:ctrlPr>
                            </m:sSubPr>
                            <m:e>
                              <m:r>
                                <a:rPr lang="en-AU" b="1" i="1" smtClean="0">
                                  <a:latin typeface="Cambria Math" panose="02040503050406030204" pitchFamily="18" charset="0"/>
                                  <a:ea typeface="Cambria Math" panose="02040503050406030204" pitchFamily="18" charset="0"/>
                                </a:rPr>
                                <m:t>𝑩</m:t>
                              </m:r>
                            </m:e>
                            <m:sub>
                              <m:r>
                                <a:rPr lang="en-AU" b="0" i="1" smtClean="0">
                                  <a:latin typeface="Cambria Math" panose="02040503050406030204" pitchFamily="18" charset="0"/>
                                  <a:ea typeface="Cambria Math" panose="02040503050406030204" pitchFamily="18" charset="0"/>
                                </a:rPr>
                                <m:t>h𝑖</m:t>
                              </m:r>
                            </m:sub>
                          </m:sSub>
                        </m:e>
                      </m:nary>
                    </m:oMath>
                  </m:oMathPara>
                </a14:m>
                <a:endParaRPr lang="en-AU" b="0" dirty="0">
                  <a:ea typeface="Cambria Math" panose="02040503050406030204" pitchFamily="18" charset="0"/>
                </a:endParaRPr>
              </a:p>
              <a:p>
                <a:pPr>
                  <a:buClr>
                    <a:srgbClr val="0065BD"/>
                  </a:buClr>
                  <a:buSzPct val="60000"/>
                </a:pPr>
                <a:br>
                  <a:rPr lang="en-AU" dirty="0"/>
                </a:br>
                <a:endParaRPr lang="en-AU" dirty="0"/>
              </a:p>
              <a:p>
                <a:pPr>
                  <a:buClr>
                    <a:srgbClr val="0065BD"/>
                  </a:buClr>
                  <a:buSzPct val="60000"/>
                </a:pPr>
                <a:br>
                  <a:rPr lang="en-AU" dirty="0"/>
                </a:br>
                <a14:m>
                  <m:oMathPara xmlns:m="http://schemas.openxmlformats.org/officeDocument/2006/math">
                    <m:oMathParaPr>
                      <m:jc m:val="left"/>
                    </m:oMathParaPr>
                    <m:oMath xmlns:m="http://schemas.openxmlformats.org/officeDocument/2006/math">
                      <m:sSub>
                        <m:sSubPr>
                          <m:ctrlPr>
                            <a:rPr lang="en-AU" i="1" smtClean="0">
                              <a:latin typeface="Cambria Math" panose="02040503050406030204" pitchFamily="18" charset="0"/>
                            </a:rPr>
                          </m:ctrlPr>
                        </m:sSubPr>
                        <m:e>
                          <m:r>
                            <a:rPr lang="en-AU" b="1" i="1" smtClean="0">
                              <a:latin typeface="Cambria Math" panose="02040503050406030204" pitchFamily="18" charset="0"/>
                            </a:rPr>
                            <m:t>𝑩</m:t>
                          </m:r>
                        </m:e>
                        <m:sub>
                          <m:r>
                            <a:rPr lang="en-AU" b="0" i="1" smtClean="0">
                              <a:latin typeface="Cambria Math" panose="02040503050406030204" pitchFamily="18" charset="0"/>
                            </a:rPr>
                            <m:t>𝑑</m:t>
                          </m:r>
                        </m:sub>
                      </m:sSub>
                      <m:d>
                        <m:dPr>
                          <m:ctrlPr>
                            <a:rPr lang="en-AU" b="0" i="1" smtClean="0">
                              <a:latin typeface="Cambria Math" panose="02040503050406030204" pitchFamily="18" charset="0"/>
                            </a:rPr>
                          </m:ctrlPr>
                        </m:dPr>
                        <m:e>
                          <m:r>
                            <a:rPr lang="en-AU" b="0" i="1" smtClean="0">
                              <a:latin typeface="Cambria Math" panose="02040503050406030204" pitchFamily="18" charset="0"/>
                              <a:ea typeface="Cambria Math" panose="02040503050406030204" pitchFamily="18" charset="0"/>
                            </a:rPr>
                            <m:t>𝜉</m:t>
                          </m:r>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𝜂</m:t>
                          </m:r>
                        </m:e>
                      </m:d>
                      <m:r>
                        <a:rPr lang="en-AU" b="0" i="1" smtClean="0">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rPr>
                          </m:ctrlPr>
                        </m:sSubPr>
                        <m:e>
                          <m:r>
                            <a:rPr lang="en-AU" b="1" i="1">
                              <a:latin typeface="Cambria Math" panose="02040503050406030204" pitchFamily="18" charset="0"/>
                            </a:rPr>
                            <m:t>𝑩</m:t>
                          </m:r>
                        </m:e>
                        <m:sub>
                          <m:r>
                            <a:rPr lang="en-AU" i="1">
                              <a:latin typeface="Cambria Math" panose="02040503050406030204" pitchFamily="18" charset="0"/>
                            </a:rPr>
                            <m:t>h</m:t>
                          </m:r>
                        </m:sub>
                      </m:sSub>
                      <m:d>
                        <m:dPr>
                          <m:ctrlPr>
                            <a:rPr lang="en-AU" i="1">
                              <a:latin typeface="Cambria Math" panose="02040503050406030204" pitchFamily="18" charset="0"/>
                            </a:rPr>
                          </m:ctrlPr>
                        </m:dPr>
                        <m:e>
                          <m:r>
                            <a:rPr lang="en-AU" i="1">
                              <a:latin typeface="Cambria Math" panose="02040503050406030204" pitchFamily="18" charset="0"/>
                              <a:ea typeface="Cambria Math" panose="02040503050406030204" pitchFamily="18" charset="0"/>
                            </a:rPr>
                            <m:t>𝜉</m:t>
                          </m:r>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𝜂</m:t>
                          </m:r>
                        </m:e>
                      </m:d>
                      <m:r>
                        <a:rPr lang="en-AU" b="0" i="1" smtClean="0">
                          <a:latin typeface="Cambria Math" panose="02040503050406030204" pitchFamily="18" charset="0"/>
                          <a:ea typeface="Cambria Math" panose="02040503050406030204" pitchFamily="18" charset="0"/>
                        </a:rPr>
                        <m:t>−</m:t>
                      </m:r>
                      <m:acc>
                        <m:accPr>
                          <m:chr m:val="̅"/>
                          <m:ctrlPr>
                            <a:rPr lang="en-AU" b="0" i="1" smtClean="0">
                              <a:latin typeface="Cambria Math" panose="02040503050406030204" pitchFamily="18" charset="0"/>
                              <a:ea typeface="Cambria Math" panose="02040503050406030204" pitchFamily="18" charset="0"/>
                            </a:rPr>
                          </m:ctrlPr>
                        </m:accPr>
                        <m:e>
                          <m:sSub>
                            <m:sSubPr>
                              <m:ctrlPr>
                                <a:rPr lang="en-AU" b="0" i="1" smtClean="0">
                                  <a:latin typeface="Cambria Math" panose="02040503050406030204" pitchFamily="18" charset="0"/>
                                  <a:ea typeface="Cambria Math" panose="02040503050406030204" pitchFamily="18" charset="0"/>
                                </a:rPr>
                              </m:ctrlPr>
                            </m:sSubPr>
                            <m:e>
                              <m:r>
                                <a:rPr lang="en-AU" b="1" i="1" smtClean="0">
                                  <a:latin typeface="Cambria Math" panose="02040503050406030204" pitchFamily="18" charset="0"/>
                                  <a:ea typeface="Cambria Math" panose="02040503050406030204" pitchFamily="18" charset="0"/>
                                </a:rPr>
                                <m:t>𝑩</m:t>
                              </m:r>
                            </m:e>
                            <m:sub>
                              <m:r>
                                <a:rPr lang="en-AU" b="0" i="1" smtClean="0">
                                  <a:latin typeface="Cambria Math" panose="02040503050406030204" pitchFamily="18" charset="0"/>
                                  <a:ea typeface="Cambria Math" panose="02040503050406030204" pitchFamily="18" charset="0"/>
                                </a:rPr>
                                <m:t>h</m:t>
                              </m:r>
                            </m:sub>
                          </m:sSub>
                        </m:e>
                      </m:acc>
                    </m:oMath>
                  </m:oMathPara>
                </a14:m>
                <a:endParaRPr lang="en-AU" dirty="0"/>
              </a:p>
              <a:p>
                <a:pPr marL="0" lvl="1" indent="0">
                  <a:buNone/>
                </a:pPr>
                <a:endParaRPr lang="en-US" sz="1600" dirty="0"/>
              </a:p>
              <a:p>
                <a:pPr lvl="1"/>
                <a:endParaRPr lang="en-US" sz="1600" dirty="0"/>
              </a:p>
            </p:txBody>
          </p:sp>
        </mc:Choice>
        <mc:Fallback xmlns="">
          <p:sp>
            <p:nvSpPr>
              <p:cNvPr id="13" name="Content Placeholder 1"/>
              <p:cNvSpPr txBox="1">
                <a:spLocks noRot="1" noChangeAspect="1" noMove="1" noResize="1" noEditPoints="1" noAdjustHandles="1" noChangeArrowheads="1" noChangeShapeType="1" noTextEdit="1"/>
              </p:cNvSpPr>
              <p:nvPr/>
            </p:nvSpPr>
            <p:spPr bwMode="auto">
              <a:xfrm>
                <a:off x="1958699" y="4537842"/>
                <a:ext cx="2819611" cy="2710906"/>
              </a:xfrm>
              <a:prstGeom prst="rect">
                <a:avLst/>
              </a:prstGeom>
              <a:blipFill>
                <a:blip r:embed="rId5"/>
                <a:stretch>
                  <a:fillRect l="-2160"/>
                </a:stretch>
              </a:blipFill>
              <a:ln w="9525">
                <a:noFill/>
                <a:miter lim="800000"/>
                <a:headEnd/>
                <a:tailEnd/>
              </a:ln>
            </p:spPr>
            <p:txBody>
              <a:bodyPr/>
              <a:lstStyle/>
              <a:p>
                <a:r>
                  <a:rPr lang="en-AU">
                    <a:noFill/>
                  </a:rPr>
                  <a:t> </a:t>
                </a:r>
              </a:p>
            </p:txBody>
          </p:sp>
        </mc:Fallback>
      </mc:AlternateContent>
    </p:spTree>
    <p:extLst>
      <p:ext uri="{BB962C8B-B14F-4D97-AF65-F5344CB8AC3E}">
        <p14:creationId xmlns:p14="http://schemas.microsoft.com/office/powerpoint/2010/main" val="2505160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13</a:t>
            </a:fld>
            <a:endParaRPr lang="de-DE" dirty="0"/>
          </a:p>
        </p:txBody>
      </p:sp>
      <p:sp>
        <p:nvSpPr>
          <p:cNvPr id="5" name="Titel 4"/>
          <p:cNvSpPr>
            <a:spLocks noGrp="1"/>
          </p:cNvSpPr>
          <p:nvPr>
            <p:ph type="title"/>
          </p:nvPr>
        </p:nvSpPr>
        <p:spPr/>
        <p:txBody>
          <a:bodyPr/>
          <a:lstStyle/>
          <a:p>
            <a:r>
              <a:rPr lang="de-DE" dirty="0"/>
              <a:t>ANDES-DKQ linear quadrilateral shell element (cont.)</a:t>
            </a:r>
          </a:p>
        </p:txBody>
      </p:sp>
      <mc:AlternateContent xmlns:mc="http://schemas.openxmlformats.org/markup-compatibility/2006" xmlns:a14="http://schemas.microsoft.com/office/drawing/2010/main">
        <mc:Choice Requires="a14">
          <p:sp>
            <p:nvSpPr>
              <p:cNvPr id="6" name="Content Placeholder 1"/>
              <p:cNvSpPr txBox="1">
                <a:spLocks/>
              </p:cNvSpPr>
              <p:nvPr/>
            </p:nvSpPr>
            <p:spPr bwMode="auto">
              <a:xfrm>
                <a:off x="358775" y="765174"/>
                <a:ext cx="8426450" cy="583882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Element components (cont.):</a:t>
                </a:r>
              </a:p>
              <a:p>
                <a:pPr marL="185738" indent="-185738">
                  <a:buClr>
                    <a:srgbClr val="0065BD"/>
                  </a:buClr>
                  <a:buSzPct val="100000"/>
                  <a:buFont typeface="Arial" panose="020B0604020202020204" pitchFamily="34" charset="0"/>
                  <a:buChar char="•"/>
                </a:pPr>
                <a:r>
                  <a:rPr lang="de-DE" dirty="0"/>
                  <a:t>Bending component: Discrete Kirchhoff Quadrilateral (DKQ) technology (mitigation of transverse shear locking)</a:t>
                </a:r>
              </a:p>
              <a:p>
                <a:pPr marL="361951" lvl="1" indent="-185738">
                  <a:buClr>
                    <a:srgbClr val="0065BD"/>
                  </a:buClr>
                  <a:buSzPct val="100000"/>
                </a:pPr>
                <a:r>
                  <a:rPr lang="de-DE" dirty="0"/>
                  <a:t>Mapping between linear quad 12 DOFs and 8 node serendipity rotation field is created</a:t>
                </a:r>
                <a:br>
                  <a:rPr lang="de-DE" dirty="0"/>
                </a:br>
                <a:br>
                  <a:rPr lang="de-DE" dirty="0"/>
                </a:br>
                <a:br>
                  <a:rPr lang="de-DE" dirty="0"/>
                </a:br>
                <a:br>
                  <a:rPr lang="de-DE" dirty="0"/>
                </a:br>
                <a:br>
                  <a:rPr lang="de-DE" dirty="0"/>
                </a:br>
                <a:br>
                  <a:rPr lang="de-DE" dirty="0"/>
                </a:br>
                <a:br>
                  <a:rPr lang="de-DE" dirty="0"/>
                </a:br>
                <a:br>
                  <a:rPr lang="de-DE" dirty="0"/>
                </a:br>
                <a:br>
                  <a:rPr lang="de-DE" dirty="0"/>
                </a:br>
                <a:br>
                  <a:rPr lang="de-DE" dirty="0"/>
                </a:br>
                <a:br>
                  <a:rPr lang="de-DE" dirty="0"/>
                </a:br>
                <a:endParaRPr lang="de-DE" dirty="0"/>
              </a:p>
              <a:p>
                <a:pPr marL="361951" lvl="1" indent="-185738">
                  <a:buClr>
                    <a:srgbClr val="0065BD"/>
                  </a:buClr>
                  <a:buSzPct val="100000"/>
                </a:pPr>
                <a:r>
                  <a:rPr lang="de-DE" dirty="0"/>
                  <a:t>Kirchhoff behaviour is achieved by imposing discrete Kirchhoff conditions at the corner and mid-side </a:t>
                </a:r>
                <a:br>
                  <a:rPr lang="de-DE" dirty="0"/>
                </a:br>
                <a:r>
                  <a:rPr lang="de-DE" dirty="0"/>
                  <a:t>nodes</a:t>
                </a:r>
                <a:br>
                  <a:rPr lang="de-DE" dirty="0"/>
                </a:br>
                <a14:m>
                  <m:oMath xmlns:m="http://schemas.openxmlformats.org/officeDocument/2006/math">
                    <m:sSub>
                      <m:sSubPr>
                        <m:ctrlPr>
                          <a:rPr lang="de-DE" i="1" smtClean="0">
                            <a:latin typeface="Cambria Math" panose="02040503050406030204" pitchFamily="18" charset="0"/>
                          </a:rPr>
                        </m:ctrlPr>
                      </m:sSubPr>
                      <m:e>
                        <m:r>
                          <a:rPr lang="de-DE" i="1" smtClean="0">
                            <a:latin typeface="Cambria Math" panose="02040503050406030204" pitchFamily="18" charset="0"/>
                            <a:ea typeface="Cambria Math" panose="02040503050406030204" pitchFamily="18" charset="0"/>
                          </a:rPr>
                          <m:t>𝛽</m:t>
                        </m:r>
                      </m:e>
                      <m:sub>
                        <m:r>
                          <a:rPr lang="en-AU" b="0" i="1" smtClean="0">
                            <a:latin typeface="Cambria Math" panose="02040503050406030204" pitchFamily="18" charset="0"/>
                          </a:rPr>
                          <m:t>𝑥𝑖</m:t>
                        </m:r>
                      </m:sub>
                    </m:sSub>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d>
                          <m:dPr>
                            <m:begChr m:val=""/>
                            <m:endChr m:val="|"/>
                            <m:ctrlPr>
                              <a:rPr lang="en-AU" b="0" i="1" smtClean="0">
                                <a:latin typeface="Cambria Math" panose="02040503050406030204" pitchFamily="18" charset="0"/>
                              </a:rPr>
                            </m:ctrlPr>
                          </m:dPr>
                          <m:e>
                            <m:f>
                              <m:fPr>
                                <m:ctrlPr>
                                  <a:rPr lang="en-AU" b="0" i="1" smtClean="0">
                                    <a:latin typeface="Cambria Math" panose="02040503050406030204" pitchFamily="18" charset="0"/>
                                  </a:rPr>
                                </m:ctrlPr>
                              </m:fPr>
                              <m:num>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𝑤</m:t>
                                </m:r>
                              </m:num>
                              <m:den>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𝑥</m:t>
                                </m:r>
                              </m:den>
                            </m:f>
                          </m:e>
                        </m:d>
                      </m:e>
                      <m:sub>
                        <m:r>
                          <a:rPr lang="en-AU" b="0" i="1" smtClean="0">
                            <a:latin typeface="Cambria Math" panose="02040503050406030204" pitchFamily="18" charset="0"/>
                          </a:rPr>
                          <m:t>𝑖</m:t>
                        </m:r>
                      </m:sub>
                    </m:sSub>
                    <m:r>
                      <a:rPr lang="en-AU" b="0" i="1" smtClean="0">
                        <a:latin typeface="Cambria Math" panose="02040503050406030204" pitchFamily="18" charset="0"/>
                      </a:rPr>
                      <m:t>=0,  </m:t>
                    </m:r>
                    <m:sSub>
                      <m:sSubPr>
                        <m:ctrlPr>
                          <a:rPr lang="de-DE" i="1">
                            <a:latin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en-AU" b="0" i="1" smtClean="0">
                            <a:latin typeface="Cambria Math" panose="02040503050406030204" pitchFamily="18" charset="0"/>
                          </a:rPr>
                          <m:t>𝑦</m:t>
                        </m:r>
                        <m:r>
                          <a:rPr lang="en-AU" i="1">
                            <a:latin typeface="Cambria Math" panose="02040503050406030204" pitchFamily="18" charset="0"/>
                          </a:rPr>
                          <m:t>𝑖</m:t>
                        </m:r>
                      </m:sub>
                    </m:sSub>
                    <m:r>
                      <a:rPr lang="en-AU" i="1">
                        <a:latin typeface="Cambria Math" panose="02040503050406030204" pitchFamily="18" charset="0"/>
                      </a:rPr>
                      <m:t>+</m:t>
                    </m:r>
                    <m:sSub>
                      <m:sSubPr>
                        <m:ctrlPr>
                          <a:rPr lang="en-AU" i="1">
                            <a:latin typeface="Cambria Math" panose="02040503050406030204" pitchFamily="18" charset="0"/>
                          </a:rPr>
                        </m:ctrlPr>
                      </m:sSubPr>
                      <m:e>
                        <m:d>
                          <m:dPr>
                            <m:begChr m:val=""/>
                            <m:endChr m:val="|"/>
                            <m:ctrlPr>
                              <a:rPr lang="en-AU" i="1">
                                <a:latin typeface="Cambria Math" panose="02040503050406030204" pitchFamily="18" charset="0"/>
                              </a:rPr>
                            </m:ctrlPr>
                          </m:dPr>
                          <m:e>
                            <m:f>
                              <m:fPr>
                                <m:ctrlPr>
                                  <a:rPr lang="en-AU" i="1">
                                    <a:latin typeface="Cambria Math" panose="02040503050406030204" pitchFamily="18" charset="0"/>
                                  </a:rPr>
                                </m:ctrlPr>
                              </m:fPr>
                              <m:num>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𝑤</m:t>
                                </m:r>
                              </m:num>
                              <m:den>
                                <m:r>
                                  <a:rPr lang="en-AU" i="1">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𝑦</m:t>
                                </m:r>
                              </m:den>
                            </m:f>
                          </m:e>
                        </m:d>
                      </m:e>
                      <m:sub>
                        <m:r>
                          <a:rPr lang="en-AU" i="1">
                            <a:latin typeface="Cambria Math" panose="02040503050406030204" pitchFamily="18" charset="0"/>
                          </a:rPr>
                          <m:t>𝑖</m:t>
                        </m:r>
                      </m:sub>
                    </m:sSub>
                    <m:r>
                      <a:rPr lang="en-AU" i="1">
                        <a:latin typeface="Cambria Math" panose="02040503050406030204" pitchFamily="18" charset="0"/>
                      </a:rPr>
                      <m:t>=0,</m:t>
                    </m:r>
                    <m:r>
                      <a:rPr lang="en-AU" b="0" i="1" smtClean="0">
                        <a:latin typeface="Cambria Math" panose="02040503050406030204" pitchFamily="18" charset="0"/>
                      </a:rPr>
                      <m:t>  </m:t>
                    </m:r>
                    <m:sSub>
                      <m:sSubPr>
                        <m:ctrlPr>
                          <a:rPr lang="de-DE" i="1">
                            <a:latin typeface="Cambria Math" panose="02040503050406030204" pitchFamily="18" charset="0"/>
                          </a:rPr>
                        </m:ctrlPr>
                      </m:sSubPr>
                      <m:e>
                        <m:r>
                          <a:rPr lang="de-DE" i="1">
                            <a:latin typeface="Cambria Math" panose="02040503050406030204" pitchFamily="18" charset="0"/>
                            <a:ea typeface="Cambria Math" panose="02040503050406030204" pitchFamily="18" charset="0"/>
                          </a:rPr>
                          <m:t>𝛽</m:t>
                        </m:r>
                      </m:e>
                      <m:sub>
                        <m:r>
                          <a:rPr lang="en-AU" b="0" i="1" smtClean="0">
                            <a:latin typeface="Cambria Math" panose="02040503050406030204" pitchFamily="18" charset="0"/>
                            <a:ea typeface="Cambria Math" panose="02040503050406030204" pitchFamily="18" charset="0"/>
                          </a:rPr>
                          <m:t>𝑠𝑘</m:t>
                        </m:r>
                      </m:sub>
                    </m:sSub>
                    <m:r>
                      <a:rPr lang="en-AU" i="1">
                        <a:latin typeface="Cambria Math" panose="02040503050406030204" pitchFamily="18" charset="0"/>
                      </a:rPr>
                      <m:t>+</m:t>
                    </m:r>
                    <m:sSub>
                      <m:sSubPr>
                        <m:ctrlPr>
                          <a:rPr lang="en-AU" i="1">
                            <a:latin typeface="Cambria Math" panose="02040503050406030204" pitchFamily="18" charset="0"/>
                          </a:rPr>
                        </m:ctrlPr>
                      </m:sSubPr>
                      <m:e>
                        <m:d>
                          <m:dPr>
                            <m:begChr m:val=""/>
                            <m:endChr m:val="|"/>
                            <m:ctrlPr>
                              <a:rPr lang="en-AU" i="1">
                                <a:latin typeface="Cambria Math" panose="02040503050406030204" pitchFamily="18" charset="0"/>
                              </a:rPr>
                            </m:ctrlPr>
                          </m:dPr>
                          <m:e>
                            <m:f>
                              <m:fPr>
                                <m:ctrlPr>
                                  <a:rPr lang="en-AU" i="1">
                                    <a:latin typeface="Cambria Math" panose="02040503050406030204" pitchFamily="18" charset="0"/>
                                  </a:rPr>
                                </m:ctrlPr>
                              </m:fPr>
                              <m:num>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𝑤</m:t>
                                </m:r>
                              </m:num>
                              <m:den>
                                <m:r>
                                  <a:rPr lang="en-AU" i="1">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𝑠</m:t>
                                </m:r>
                              </m:den>
                            </m:f>
                          </m:e>
                        </m:d>
                      </m:e>
                      <m:sub>
                        <m:r>
                          <a:rPr lang="en-AU" b="0" i="1" smtClean="0">
                            <a:latin typeface="Cambria Math" panose="02040503050406030204" pitchFamily="18" charset="0"/>
                            <a:ea typeface="Cambria Math" panose="02040503050406030204" pitchFamily="18" charset="0"/>
                          </a:rPr>
                          <m:t>𝑘</m:t>
                        </m:r>
                      </m:sub>
                    </m:sSub>
                    <m:r>
                      <a:rPr lang="en-AU" i="1">
                        <a:latin typeface="Cambria Math" panose="02040503050406030204" pitchFamily="18" charset="0"/>
                      </a:rPr>
                      <m:t>=0,</m:t>
                    </m:r>
                  </m:oMath>
                </a14:m>
                <a:br>
                  <a:rPr lang="de-DE" dirty="0"/>
                </a:br>
                <a:endParaRPr lang="en-US" sz="1600" dirty="0"/>
              </a:p>
            </p:txBody>
          </p:sp>
        </mc:Choice>
        <mc:Fallback xmlns="">
          <p:sp>
            <p:nvSpPr>
              <p:cNvPr id="6" name="Content Placeholder 1"/>
              <p:cNvSpPr txBox="1">
                <a:spLocks noRot="1" noChangeAspect="1" noMove="1" noResize="1" noEditPoints="1" noAdjustHandles="1" noChangeArrowheads="1" noChangeShapeType="1" noTextEdit="1"/>
              </p:cNvSpPr>
              <p:nvPr/>
            </p:nvSpPr>
            <p:spPr bwMode="auto">
              <a:xfrm>
                <a:off x="358775" y="765174"/>
                <a:ext cx="8426450" cy="5838825"/>
              </a:xfrm>
              <a:prstGeom prst="rect">
                <a:avLst/>
              </a:prstGeom>
              <a:blipFill>
                <a:blip r:embed="rId2"/>
                <a:stretch>
                  <a:fillRect l="-1302" t="-522"/>
                </a:stretch>
              </a:blipFill>
              <a:ln w="9525">
                <a:noFill/>
                <a:miter lim="800000"/>
                <a:headEnd/>
                <a:tailEnd/>
              </a:ln>
            </p:spPr>
            <p:txBody>
              <a:bodyPr/>
              <a:lstStyle/>
              <a:p>
                <a:r>
                  <a:rPr lang="en-AU">
                    <a:noFill/>
                  </a:rPr>
                  <a:t> </a:t>
                </a:r>
              </a:p>
            </p:txBody>
          </p:sp>
        </mc:Fallback>
      </mc:AlternateContent>
      <p:pic>
        <p:nvPicPr>
          <p:cNvPr id="9" name="Picture 8"/>
          <p:cNvPicPr>
            <a:picLocks noChangeAspect="1"/>
          </p:cNvPicPr>
          <p:nvPr/>
        </p:nvPicPr>
        <p:blipFill>
          <a:blip r:embed="rId3"/>
          <a:stretch>
            <a:fillRect/>
          </a:stretch>
        </p:blipFill>
        <p:spPr>
          <a:xfrm>
            <a:off x="596389" y="2698185"/>
            <a:ext cx="3230544" cy="1292985"/>
          </a:xfrm>
          <a:prstGeom prst="rect">
            <a:avLst/>
          </a:prstGeom>
        </p:spPr>
      </p:pic>
      <p:pic>
        <p:nvPicPr>
          <p:cNvPr id="10" name="Picture 9"/>
          <p:cNvPicPr>
            <a:picLocks noChangeAspect="1"/>
          </p:cNvPicPr>
          <p:nvPr/>
        </p:nvPicPr>
        <p:blipFill>
          <a:blip r:embed="rId4"/>
          <a:stretch>
            <a:fillRect/>
          </a:stretch>
        </p:blipFill>
        <p:spPr>
          <a:xfrm>
            <a:off x="5220278" y="2158744"/>
            <a:ext cx="3251371" cy="1793461"/>
          </a:xfrm>
          <a:prstGeom prst="rect">
            <a:avLst/>
          </a:prstGeom>
        </p:spPr>
      </p:pic>
      <p:sp>
        <p:nvSpPr>
          <p:cNvPr id="11" name="Arrow: Left-Right 10"/>
          <p:cNvSpPr/>
          <p:nvPr/>
        </p:nvSpPr>
        <p:spPr>
          <a:xfrm>
            <a:off x="4106465" y="3164779"/>
            <a:ext cx="931069" cy="179898"/>
          </a:xfrm>
          <a:prstGeom prst="lef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AU" dirty="0"/>
          </a:p>
        </p:txBody>
      </p:sp>
      <p:sp>
        <p:nvSpPr>
          <p:cNvPr id="12" name="TextBox 19"/>
          <p:cNvSpPr txBox="1"/>
          <p:nvPr/>
        </p:nvSpPr>
        <p:spPr>
          <a:xfrm>
            <a:off x="1628007" y="4067368"/>
            <a:ext cx="1167307" cy="246221"/>
          </a:xfrm>
          <a:prstGeom prst="rect">
            <a:avLst/>
          </a:prstGeom>
          <a:noFill/>
        </p:spPr>
        <p:txBody>
          <a:bodyPr wrap="none" rtlCol="0">
            <a:spAutoFit/>
          </a:bodyPr>
          <a:lstStyle/>
          <a:p>
            <a:r>
              <a:rPr lang="de-DE" sz="1000" dirty="0">
                <a:latin typeface="Arial" panose="020B0604020202020204" pitchFamily="34" charset="0"/>
                <a:cs typeface="Arial" panose="020B0604020202020204" pitchFamily="34" charset="0"/>
              </a:rPr>
              <a:t>Linear quad plate</a:t>
            </a:r>
            <a:endParaRPr lang="en-US" sz="1000" dirty="0">
              <a:latin typeface="Arial" panose="020B0604020202020204" pitchFamily="34" charset="0"/>
              <a:cs typeface="Arial" panose="020B0604020202020204" pitchFamily="34" charset="0"/>
            </a:endParaRPr>
          </a:p>
        </p:txBody>
      </p:sp>
      <p:sp>
        <p:nvSpPr>
          <p:cNvPr id="13" name="TextBox 19"/>
          <p:cNvSpPr txBox="1"/>
          <p:nvPr/>
        </p:nvSpPr>
        <p:spPr>
          <a:xfrm>
            <a:off x="5974084" y="4067368"/>
            <a:ext cx="1739579" cy="246221"/>
          </a:xfrm>
          <a:prstGeom prst="rect">
            <a:avLst/>
          </a:prstGeom>
          <a:noFill/>
        </p:spPr>
        <p:txBody>
          <a:bodyPr wrap="none" rtlCol="0">
            <a:spAutoFit/>
          </a:bodyPr>
          <a:lstStyle/>
          <a:p>
            <a:r>
              <a:rPr lang="de-DE" sz="1000" dirty="0">
                <a:latin typeface="Arial" panose="020B0604020202020204" pitchFamily="34" charset="0"/>
                <a:cs typeface="Arial" panose="020B0604020202020204" pitchFamily="34" charset="0"/>
              </a:rPr>
              <a:t>8 node quad Kirchhoff plate</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9139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14</a:t>
            </a:fld>
            <a:endParaRPr lang="de-DE" dirty="0"/>
          </a:p>
        </p:txBody>
      </p:sp>
      <p:sp>
        <p:nvSpPr>
          <p:cNvPr id="5" name="Titel 4"/>
          <p:cNvSpPr>
            <a:spLocks noGrp="1"/>
          </p:cNvSpPr>
          <p:nvPr>
            <p:ph type="title"/>
          </p:nvPr>
        </p:nvSpPr>
        <p:spPr/>
        <p:txBody>
          <a:bodyPr/>
          <a:lstStyle/>
          <a:p>
            <a:r>
              <a:rPr lang="de-DE" dirty="0"/>
              <a:t>Element validation and capabilities</a:t>
            </a:r>
          </a:p>
        </p:txBody>
      </p:sp>
      <p:sp>
        <p:nvSpPr>
          <p:cNvPr id="6" name="Content Placeholder 1"/>
          <p:cNvSpPr txBox="1">
            <a:spLocks/>
          </p:cNvSpPr>
          <p:nvPr/>
        </p:nvSpPr>
        <p:spPr bwMode="auto">
          <a:xfrm>
            <a:off x="358775" y="765175"/>
            <a:ext cx="9391281" cy="461115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Validated across tests considering:</a:t>
            </a:r>
          </a:p>
          <a:p>
            <a:pPr marL="185738" indent="-185738">
              <a:buClr>
                <a:srgbClr val="0065BD"/>
              </a:buClr>
              <a:buSzPct val="100000"/>
              <a:buFont typeface="Arial" panose="020B0604020202020204" pitchFamily="34" charset="0"/>
              <a:buChar char="•"/>
            </a:pPr>
            <a:r>
              <a:rPr lang="de-DE" dirty="0"/>
              <a:t>Linear/non-linear statics</a:t>
            </a:r>
          </a:p>
          <a:p>
            <a:pPr marL="185738" indent="-185738">
              <a:buClr>
                <a:srgbClr val="0065BD"/>
              </a:buClr>
              <a:buSzPct val="100000"/>
              <a:buFont typeface="Arial" panose="020B0604020202020204" pitchFamily="34" charset="0"/>
              <a:buChar char="•"/>
            </a:pPr>
            <a:r>
              <a:rPr lang="de-DE" dirty="0"/>
              <a:t>Linear/non-linear dynamics</a:t>
            </a:r>
          </a:p>
          <a:p>
            <a:pPr marL="185738" indent="-185738">
              <a:buClr>
                <a:srgbClr val="0065BD"/>
              </a:buClr>
              <a:buSzPct val="100000"/>
              <a:buFont typeface="Arial" panose="020B0604020202020204" pitchFamily="34" charset="0"/>
              <a:buChar char="•"/>
            </a:pPr>
            <a:r>
              <a:rPr lang="de-DE" dirty="0"/>
              <a:t>Linear elastic isotropic and orthotropic laminate materials</a:t>
            </a:r>
          </a:p>
          <a:p>
            <a:pPr marL="185738" indent="-185738">
              <a:buClr>
                <a:srgbClr val="0065BD"/>
              </a:buClr>
              <a:buSzPct val="100000"/>
              <a:buFont typeface="Arial" panose="020B0604020202020204" pitchFamily="34" charset="0"/>
              <a:buChar char="•"/>
            </a:pPr>
            <a:endParaRPr lang="de-DE" dirty="0"/>
          </a:p>
          <a:p>
            <a:pPr>
              <a:buClr>
                <a:srgbClr val="0065BD"/>
              </a:buClr>
              <a:buSzPct val="60000"/>
            </a:pPr>
            <a:r>
              <a:rPr lang="de-DE" dirty="0">
                <a:solidFill>
                  <a:srgbClr val="0065BD"/>
                </a:solidFill>
              </a:rPr>
              <a:t>Capabilities:</a:t>
            </a:r>
          </a:p>
          <a:p>
            <a:pPr marL="185738" indent="-185738">
              <a:buClr>
                <a:srgbClr val="0065BD"/>
              </a:buClr>
              <a:buSzPct val="100000"/>
              <a:buFont typeface="Arial" panose="020B0604020202020204" pitchFamily="34" charset="0"/>
              <a:buChar char="•"/>
            </a:pPr>
            <a:r>
              <a:rPr lang="de-DE" dirty="0"/>
              <a:t>Above tests</a:t>
            </a:r>
          </a:p>
          <a:p>
            <a:pPr marL="185738" indent="-185738">
              <a:buClr>
                <a:srgbClr val="0065BD"/>
              </a:buClr>
              <a:buSzPct val="100000"/>
              <a:buFont typeface="Arial" panose="020B0604020202020204" pitchFamily="34" charset="0"/>
              <a:buChar char="•"/>
            </a:pPr>
            <a:r>
              <a:rPr lang="de-DE" dirty="0"/>
              <a:t>Lumped and consistent mass matrices</a:t>
            </a:r>
          </a:p>
          <a:p>
            <a:pPr marL="185738" indent="-185738">
              <a:buClr>
                <a:srgbClr val="0065BD"/>
              </a:buClr>
              <a:buSzPct val="100000"/>
              <a:buFont typeface="Arial" panose="020B0604020202020204" pitchFamily="34" charset="0"/>
              <a:buChar char="•"/>
            </a:pPr>
            <a:r>
              <a:rPr lang="de-DE" dirty="0"/>
              <a:t>Recovery of stresses, strains, Von Mises stress, </a:t>
            </a:r>
            <a:br>
              <a:rPr lang="de-DE" dirty="0"/>
            </a:br>
            <a:r>
              <a:rPr lang="de-DE" dirty="0"/>
              <a:t>integrated forces and Tsai-Wu reserve factor</a:t>
            </a:r>
            <a:br>
              <a:rPr lang="de-DE" dirty="0"/>
            </a:br>
            <a:endParaRPr lang="hu-HU" dirty="0"/>
          </a:p>
          <a:p>
            <a:pPr marL="185738" indent="-185738">
              <a:buClr>
                <a:srgbClr val="0065BD"/>
              </a:buClr>
              <a:buSzPct val="100000"/>
              <a:buFont typeface="Arial" panose="020B0604020202020204" pitchFamily="34" charset="0"/>
              <a:buChar char="•"/>
            </a:pPr>
            <a:endParaRPr lang="hu-HU"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a:buClr>
                <a:srgbClr val="0065BD"/>
              </a:buClr>
              <a:buSzPct val="60000"/>
            </a:pPr>
            <a:endParaRPr lang="de-DE" dirty="0">
              <a:solidFill>
                <a:srgbClr val="0070C0"/>
              </a:solidFill>
            </a:endParaRPr>
          </a:p>
          <a:p>
            <a:pPr marL="457200" lvl="1" indent="0">
              <a:buFont typeface="Arial" pitchFamily="34" charset="0"/>
              <a:buNone/>
            </a:pPr>
            <a:endParaRPr lang="hu-HU" sz="1600" dirty="0"/>
          </a:p>
          <a:p>
            <a:pPr lvl="1"/>
            <a:endParaRPr lang="en-US" sz="1600" dirty="0"/>
          </a:p>
          <a:p>
            <a:pPr lvl="1"/>
            <a:endParaRPr lang="en-US" sz="1600" dirty="0"/>
          </a:p>
        </p:txBody>
      </p:sp>
      <p:pic>
        <p:nvPicPr>
          <p:cNvPr id="8" name="Picture 7"/>
          <p:cNvPicPr>
            <a:picLocks noChangeAspect="1"/>
          </p:cNvPicPr>
          <p:nvPr/>
        </p:nvPicPr>
        <p:blipFill>
          <a:blip r:embed="rId2"/>
          <a:stretch>
            <a:fillRect/>
          </a:stretch>
        </p:blipFill>
        <p:spPr>
          <a:xfrm>
            <a:off x="1075765" y="3833163"/>
            <a:ext cx="2722048" cy="1887227"/>
          </a:xfrm>
          <a:prstGeom prst="rect">
            <a:avLst/>
          </a:prstGeom>
          <a:ln w="12700">
            <a:noFill/>
          </a:ln>
        </p:spPr>
      </p:pic>
      <p:pic>
        <p:nvPicPr>
          <p:cNvPr id="9" name="Picture 8"/>
          <p:cNvPicPr>
            <a:picLocks noChangeAspect="1"/>
          </p:cNvPicPr>
          <p:nvPr/>
        </p:nvPicPr>
        <p:blipFill>
          <a:blip r:embed="rId3"/>
          <a:stretch>
            <a:fillRect/>
          </a:stretch>
        </p:blipFill>
        <p:spPr>
          <a:xfrm>
            <a:off x="4708191" y="2457224"/>
            <a:ext cx="3960000" cy="3318462"/>
          </a:xfrm>
          <a:prstGeom prst="rect">
            <a:avLst/>
          </a:prstGeom>
          <a:ln w="12700">
            <a:noFill/>
          </a:ln>
        </p:spPr>
      </p:pic>
      <p:sp>
        <p:nvSpPr>
          <p:cNvPr id="11" name="TextBox 19"/>
          <p:cNvSpPr txBox="1"/>
          <p:nvPr/>
        </p:nvSpPr>
        <p:spPr>
          <a:xfrm>
            <a:off x="1356205" y="5892863"/>
            <a:ext cx="2161169" cy="246221"/>
          </a:xfrm>
          <a:prstGeom prst="rect">
            <a:avLst/>
          </a:prstGeom>
          <a:noFill/>
        </p:spPr>
        <p:txBody>
          <a:bodyPr wrap="none" rtlCol="0">
            <a:spAutoFit/>
          </a:bodyPr>
          <a:lstStyle/>
          <a:p>
            <a:r>
              <a:rPr lang="de-DE" sz="1000" dirty="0">
                <a:latin typeface="Arial" panose="020B0604020202020204" pitchFamily="34" charset="0"/>
                <a:cs typeface="Arial" panose="020B0604020202020204" pitchFamily="34" charset="0"/>
              </a:rPr>
              <a:t>Pinched hemisphere validation test</a:t>
            </a:r>
            <a:endParaRPr lang="en-US" sz="1000" dirty="0">
              <a:latin typeface="Arial" panose="020B0604020202020204" pitchFamily="34" charset="0"/>
              <a:cs typeface="Arial" panose="020B0604020202020204" pitchFamily="34" charset="0"/>
            </a:endParaRPr>
          </a:p>
        </p:txBody>
      </p:sp>
      <p:sp>
        <p:nvSpPr>
          <p:cNvPr id="14" name="TextBox 19"/>
          <p:cNvSpPr txBox="1"/>
          <p:nvPr/>
        </p:nvSpPr>
        <p:spPr>
          <a:xfrm>
            <a:off x="5989923" y="5888690"/>
            <a:ext cx="1396536" cy="246221"/>
          </a:xfrm>
          <a:prstGeom prst="rect">
            <a:avLst/>
          </a:prstGeom>
          <a:noFill/>
        </p:spPr>
        <p:txBody>
          <a:bodyPr wrap="none" rtlCol="0">
            <a:spAutoFit/>
          </a:bodyPr>
          <a:lstStyle/>
          <a:p>
            <a:r>
              <a:rPr lang="de-DE" sz="1000" dirty="0">
                <a:latin typeface="Arial" panose="020B0604020202020204" pitchFamily="34" charset="0"/>
                <a:cs typeface="Arial" panose="020B0604020202020204" pitchFamily="34" charset="0"/>
              </a:rPr>
              <a:t>Quad element results</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2492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15</a:t>
            </a:fld>
            <a:endParaRPr lang="de-DE" dirty="0"/>
          </a:p>
        </p:txBody>
      </p:sp>
      <p:sp>
        <p:nvSpPr>
          <p:cNvPr id="5" name="Titel 4"/>
          <p:cNvSpPr>
            <a:spLocks noGrp="1"/>
          </p:cNvSpPr>
          <p:nvPr>
            <p:ph type="title"/>
          </p:nvPr>
        </p:nvSpPr>
        <p:spPr/>
        <p:txBody>
          <a:bodyPr/>
          <a:lstStyle/>
          <a:p>
            <a:r>
              <a:rPr lang="de-DE" dirty="0"/>
              <a:t>Element validation and capabilities</a:t>
            </a:r>
          </a:p>
        </p:txBody>
      </p:sp>
      <p:sp>
        <p:nvSpPr>
          <p:cNvPr id="6" name="Content Placeholder 1"/>
          <p:cNvSpPr txBox="1">
            <a:spLocks/>
          </p:cNvSpPr>
          <p:nvPr/>
        </p:nvSpPr>
        <p:spPr bwMode="auto">
          <a:xfrm>
            <a:off x="358775" y="765174"/>
            <a:ext cx="9391281" cy="4596097"/>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Validated across tests considering:</a:t>
            </a:r>
          </a:p>
          <a:p>
            <a:pPr marL="185738" indent="-185738">
              <a:buClr>
                <a:srgbClr val="0065BD"/>
              </a:buClr>
              <a:buSzPct val="100000"/>
              <a:buFont typeface="Arial" panose="020B0604020202020204" pitchFamily="34" charset="0"/>
              <a:buChar char="•"/>
            </a:pPr>
            <a:r>
              <a:rPr lang="de-DE" dirty="0"/>
              <a:t>Linear/non-linear statics</a:t>
            </a:r>
          </a:p>
          <a:p>
            <a:pPr marL="185738" indent="-185738">
              <a:buClr>
                <a:srgbClr val="0065BD"/>
              </a:buClr>
              <a:buSzPct val="100000"/>
              <a:buFont typeface="Arial" panose="020B0604020202020204" pitchFamily="34" charset="0"/>
              <a:buChar char="•"/>
            </a:pPr>
            <a:r>
              <a:rPr lang="de-DE" dirty="0"/>
              <a:t>Linear/non-linear dynamics</a:t>
            </a:r>
          </a:p>
          <a:p>
            <a:pPr marL="185738" indent="-185738">
              <a:buClr>
                <a:srgbClr val="0065BD"/>
              </a:buClr>
              <a:buSzPct val="100000"/>
              <a:buFont typeface="Arial" panose="020B0604020202020204" pitchFamily="34" charset="0"/>
              <a:buChar char="•"/>
            </a:pPr>
            <a:r>
              <a:rPr lang="de-DE" dirty="0"/>
              <a:t>Linear elastic isotropic and orthotropic laminate materials</a:t>
            </a:r>
          </a:p>
          <a:p>
            <a:pPr marL="185738" indent="-185738">
              <a:buClr>
                <a:srgbClr val="0065BD"/>
              </a:buClr>
              <a:buSzPct val="100000"/>
              <a:buFont typeface="Arial" panose="020B0604020202020204" pitchFamily="34" charset="0"/>
              <a:buChar char="•"/>
            </a:pPr>
            <a:endParaRPr lang="de-DE" dirty="0"/>
          </a:p>
          <a:p>
            <a:pPr>
              <a:buClr>
                <a:srgbClr val="0065BD"/>
              </a:buClr>
              <a:buSzPct val="60000"/>
            </a:pPr>
            <a:r>
              <a:rPr lang="de-DE" dirty="0">
                <a:solidFill>
                  <a:srgbClr val="0065BD"/>
                </a:solidFill>
              </a:rPr>
              <a:t>Capabilities:</a:t>
            </a:r>
          </a:p>
          <a:p>
            <a:pPr marL="185738" indent="-185738">
              <a:buClr>
                <a:srgbClr val="0065BD"/>
              </a:buClr>
              <a:buSzPct val="100000"/>
              <a:buFont typeface="Arial" panose="020B0604020202020204" pitchFamily="34" charset="0"/>
              <a:buChar char="•"/>
            </a:pPr>
            <a:r>
              <a:rPr lang="de-DE" dirty="0"/>
              <a:t>Above tests</a:t>
            </a:r>
          </a:p>
          <a:p>
            <a:pPr marL="185738" indent="-185738">
              <a:buClr>
                <a:srgbClr val="0065BD"/>
              </a:buClr>
              <a:buSzPct val="100000"/>
              <a:buFont typeface="Arial" panose="020B0604020202020204" pitchFamily="34" charset="0"/>
              <a:buChar char="•"/>
            </a:pPr>
            <a:r>
              <a:rPr lang="de-DE" dirty="0"/>
              <a:t>Lumped and consistent mass matrices</a:t>
            </a:r>
          </a:p>
          <a:p>
            <a:pPr marL="185738" indent="-185738">
              <a:buClr>
                <a:srgbClr val="0065BD"/>
              </a:buClr>
              <a:buSzPct val="100000"/>
              <a:buFont typeface="Arial" panose="020B0604020202020204" pitchFamily="34" charset="0"/>
              <a:buChar char="•"/>
            </a:pPr>
            <a:r>
              <a:rPr lang="de-DE" dirty="0"/>
              <a:t>Recovery of stresses, strains, Von Mises stress, </a:t>
            </a:r>
            <a:br>
              <a:rPr lang="de-DE" dirty="0"/>
            </a:br>
            <a:r>
              <a:rPr lang="de-DE" dirty="0"/>
              <a:t>integrated forces and Tsai-Wu reserve factor</a:t>
            </a:r>
            <a:endParaRPr lang="en-US" sz="1600" dirty="0"/>
          </a:p>
        </p:txBody>
      </p:sp>
      <p:sp>
        <p:nvSpPr>
          <p:cNvPr id="14" name="TextBox 19"/>
          <p:cNvSpPr txBox="1"/>
          <p:nvPr/>
        </p:nvSpPr>
        <p:spPr>
          <a:xfrm>
            <a:off x="5931188" y="5874639"/>
            <a:ext cx="1547218" cy="246221"/>
          </a:xfrm>
          <a:prstGeom prst="rect">
            <a:avLst/>
          </a:prstGeom>
          <a:noFill/>
        </p:spPr>
        <p:txBody>
          <a:bodyPr wrap="none" rtlCol="0">
            <a:spAutoFit/>
          </a:bodyPr>
          <a:lstStyle/>
          <a:p>
            <a:r>
              <a:rPr lang="de-DE" sz="1000" dirty="0">
                <a:latin typeface="Arial" panose="020B0604020202020204" pitchFamily="34" charset="0"/>
                <a:cs typeface="Arial" panose="020B0604020202020204" pitchFamily="34" charset="0"/>
              </a:rPr>
              <a:t>Triangle element results</a:t>
            </a:r>
            <a:endParaRPr lang="en-US" sz="1000" dirty="0">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2"/>
          <a:stretch>
            <a:fillRect/>
          </a:stretch>
        </p:blipFill>
        <p:spPr>
          <a:xfrm>
            <a:off x="4762597" y="2427316"/>
            <a:ext cx="3884400" cy="3297384"/>
          </a:xfrm>
          <a:prstGeom prst="rect">
            <a:avLst/>
          </a:prstGeom>
        </p:spPr>
      </p:pic>
      <p:pic>
        <p:nvPicPr>
          <p:cNvPr id="10" name="Picture 9"/>
          <p:cNvPicPr>
            <a:picLocks noChangeAspect="1"/>
          </p:cNvPicPr>
          <p:nvPr/>
        </p:nvPicPr>
        <p:blipFill>
          <a:blip r:embed="rId3"/>
          <a:stretch>
            <a:fillRect/>
          </a:stretch>
        </p:blipFill>
        <p:spPr>
          <a:xfrm>
            <a:off x="1075765" y="3833163"/>
            <a:ext cx="2722048" cy="1887227"/>
          </a:xfrm>
          <a:prstGeom prst="rect">
            <a:avLst/>
          </a:prstGeom>
          <a:ln w="12700">
            <a:noFill/>
          </a:ln>
        </p:spPr>
      </p:pic>
      <p:sp>
        <p:nvSpPr>
          <p:cNvPr id="13" name="TextBox 19"/>
          <p:cNvSpPr txBox="1"/>
          <p:nvPr/>
        </p:nvSpPr>
        <p:spPr>
          <a:xfrm>
            <a:off x="1356205" y="5892863"/>
            <a:ext cx="2161169" cy="246221"/>
          </a:xfrm>
          <a:prstGeom prst="rect">
            <a:avLst/>
          </a:prstGeom>
          <a:noFill/>
        </p:spPr>
        <p:txBody>
          <a:bodyPr wrap="none" rtlCol="0">
            <a:spAutoFit/>
          </a:bodyPr>
          <a:lstStyle/>
          <a:p>
            <a:r>
              <a:rPr lang="de-DE" sz="1000" dirty="0">
                <a:latin typeface="Arial" panose="020B0604020202020204" pitchFamily="34" charset="0"/>
                <a:cs typeface="Arial" panose="020B0604020202020204" pitchFamily="34" charset="0"/>
              </a:rPr>
              <a:t>Pinched hemisphere validation test</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6061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bwMode="auto">
          <a:xfrm>
            <a:off x="358775" y="765175"/>
            <a:ext cx="9391281" cy="569349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Composite [90/0/90] hinged roof snapthrough:</a:t>
            </a:r>
          </a:p>
          <a:p>
            <a:pPr>
              <a:buClr>
                <a:srgbClr val="0065BD"/>
              </a:buClr>
              <a:buSzPct val="100000"/>
            </a:pPr>
            <a:endParaRPr lang="de-DE" dirty="0"/>
          </a:p>
          <a:p>
            <a:pPr>
              <a:buClr>
                <a:srgbClr val="0065BD"/>
              </a:buClr>
              <a:buSzPct val="100000"/>
            </a:pPr>
            <a:endParaRPr lang="de-DE" dirty="0"/>
          </a:p>
          <a:p>
            <a:pPr>
              <a:buClr>
                <a:srgbClr val="0065BD"/>
              </a:buClr>
              <a:buSzPct val="100000"/>
            </a:pPr>
            <a:endParaRPr lang="de-DE" dirty="0"/>
          </a:p>
          <a:p>
            <a:pPr>
              <a:buClr>
                <a:srgbClr val="0065BD"/>
              </a:buClr>
              <a:buSzPct val="100000"/>
            </a:pPr>
            <a:endParaRPr lang="de-DE" dirty="0"/>
          </a:p>
          <a:p>
            <a:pPr>
              <a:buClr>
                <a:srgbClr val="0065BD"/>
              </a:buClr>
              <a:buSzPct val="100000"/>
            </a:pPr>
            <a:br>
              <a:rPr lang="de-DE" dirty="0"/>
            </a:br>
            <a:br>
              <a:rPr lang="de-DE" dirty="0"/>
            </a:br>
            <a:endParaRPr lang="de-DE" dirty="0"/>
          </a:p>
          <a:p>
            <a:pPr>
              <a:buClr>
                <a:srgbClr val="0065BD"/>
              </a:buClr>
              <a:buSzPct val="60000"/>
            </a:pPr>
            <a:br>
              <a:rPr lang="de-DE" dirty="0"/>
            </a:br>
            <a:br>
              <a:rPr lang="de-DE" dirty="0"/>
            </a:br>
            <a:br>
              <a:rPr lang="de-DE" dirty="0"/>
            </a:br>
            <a:endParaRPr lang="de-DE" dirty="0"/>
          </a:p>
          <a:p>
            <a:pPr>
              <a:buClr>
                <a:srgbClr val="0065BD"/>
              </a:buClr>
              <a:buSzPct val="100000"/>
            </a:pPr>
            <a:endParaRPr lang="hu-HU" dirty="0"/>
          </a:p>
          <a:p>
            <a:pPr marL="185738" indent="-185738">
              <a:buClr>
                <a:srgbClr val="0065BD"/>
              </a:buClr>
              <a:buSzPct val="100000"/>
              <a:buFont typeface="Arial" panose="020B0604020202020204" pitchFamily="34" charset="0"/>
              <a:buChar char="•"/>
            </a:pPr>
            <a:endParaRPr lang="hu-HU"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a:buClr>
                <a:srgbClr val="0065BD"/>
              </a:buClr>
              <a:buSzPct val="60000"/>
            </a:pPr>
            <a:endParaRPr lang="de-DE" dirty="0">
              <a:solidFill>
                <a:srgbClr val="0070C0"/>
              </a:solidFill>
            </a:endParaRPr>
          </a:p>
          <a:p>
            <a:pPr marL="457200" lvl="1" indent="0">
              <a:buFont typeface="Arial" pitchFamily="34" charset="0"/>
              <a:buNone/>
            </a:pPr>
            <a:endParaRPr lang="hu-HU" sz="1600" dirty="0"/>
          </a:p>
          <a:p>
            <a:pPr lvl="1"/>
            <a:endParaRPr lang="en-US" sz="1600" dirty="0"/>
          </a:p>
          <a:p>
            <a:pPr lvl="1"/>
            <a:endParaRPr lang="en-US" sz="1600" dirty="0"/>
          </a:p>
        </p:txBody>
      </p:sp>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16</a:t>
            </a:fld>
            <a:endParaRPr lang="de-DE" dirty="0"/>
          </a:p>
        </p:txBody>
      </p:sp>
      <p:sp>
        <p:nvSpPr>
          <p:cNvPr id="5" name="Titel 4"/>
          <p:cNvSpPr>
            <a:spLocks noGrp="1"/>
          </p:cNvSpPr>
          <p:nvPr>
            <p:ph type="title"/>
          </p:nvPr>
        </p:nvSpPr>
        <p:spPr/>
        <p:txBody>
          <a:bodyPr/>
          <a:lstStyle/>
          <a:p>
            <a:r>
              <a:rPr lang="de-DE" dirty="0"/>
              <a:t>Element validation example</a:t>
            </a:r>
          </a:p>
        </p:txBody>
      </p:sp>
      <p:pic>
        <p:nvPicPr>
          <p:cNvPr id="2" name="Picture 1"/>
          <p:cNvPicPr>
            <a:picLocks noChangeAspect="1"/>
          </p:cNvPicPr>
          <p:nvPr/>
        </p:nvPicPr>
        <p:blipFill>
          <a:blip r:embed="rId2"/>
          <a:stretch>
            <a:fillRect/>
          </a:stretch>
        </p:blipFill>
        <p:spPr>
          <a:xfrm>
            <a:off x="478926" y="2213529"/>
            <a:ext cx="3848986" cy="2952347"/>
          </a:xfrm>
          <a:prstGeom prst="rect">
            <a:avLst/>
          </a:prstGeom>
        </p:spPr>
      </p:pic>
      <p:pic>
        <p:nvPicPr>
          <p:cNvPr id="10" name="Picture 9"/>
          <p:cNvPicPr>
            <a:picLocks noChangeAspect="1"/>
          </p:cNvPicPr>
          <p:nvPr/>
        </p:nvPicPr>
        <p:blipFill>
          <a:blip r:embed="rId3"/>
          <a:stretch>
            <a:fillRect/>
          </a:stretch>
        </p:blipFill>
        <p:spPr>
          <a:xfrm>
            <a:off x="4638527" y="2077195"/>
            <a:ext cx="4032472" cy="3225016"/>
          </a:xfrm>
          <a:prstGeom prst="rect">
            <a:avLst/>
          </a:prstGeom>
        </p:spPr>
      </p:pic>
    </p:spTree>
    <p:extLst>
      <p:ext uri="{BB962C8B-B14F-4D97-AF65-F5344CB8AC3E}">
        <p14:creationId xmlns:p14="http://schemas.microsoft.com/office/powerpoint/2010/main" val="1041179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bwMode="auto">
          <a:xfrm>
            <a:off x="358775" y="765175"/>
            <a:ext cx="9391281" cy="1329096"/>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Composite [90/0/90] hinged roof snapthrough</a:t>
            </a:r>
            <a:endParaRPr lang="de-DE" dirty="0"/>
          </a:p>
          <a:p>
            <a:pPr>
              <a:buClr>
                <a:srgbClr val="0065BD"/>
              </a:buClr>
              <a:buSzPct val="100000"/>
            </a:pPr>
            <a:endParaRPr lang="de-DE" dirty="0"/>
          </a:p>
        </p:txBody>
      </p:sp>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17</a:t>
            </a:fld>
            <a:endParaRPr lang="de-DE" dirty="0"/>
          </a:p>
        </p:txBody>
      </p:sp>
      <p:sp>
        <p:nvSpPr>
          <p:cNvPr id="5" name="Titel 4"/>
          <p:cNvSpPr>
            <a:spLocks noGrp="1"/>
          </p:cNvSpPr>
          <p:nvPr>
            <p:ph type="title"/>
          </p:nvPr>
        </p:nvSpPr>
        <p:spPr/>
        <p:txBody>
          <a:bodyPr/>
          <a:lstStyle/>
          <a:p>
            <a:r>
              <a:rPr lang="de-DE" dirty="0"/>
              <a:t>Element validation example</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31" y="2157367"/>
            <a:ext cx="4475370" cy="290204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8907" y="1942296"/>
            <a:ext cx="3946318" cy="3200433"/>
          </a:xfrm>
          <a:prstGeom prst="rect">
            <a:avLst/>
          </a:prstGeom>
        </p:spPr>
      </p:pic>
    </p:spTree>
    <p:extLst>
      <p:ext uri="{BB962C8B-B14F-4D97-AF65-F5344CB8AC3E}">
        <p14:creationId xmlns:p14="http://schemas.microsoft.com/office/powerpoint/2010/main" val="2058069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18</a:t>
            </a:fld>
            <a:endParaRPr lang="de-DE" dirty="0"/>
          </a:p>
        </p:txBody>
      </p:sp>
      <p:sp>
        <p:nvSpPr>
          <p:cNvPr id="5" name="Titel 4"/>
          <p:cNvSpPr>
            <a:spLocks noGrp="1"/>
          </p:cNvSpPr>
          <p:nvPr>
            <p:ph type="title"/>
          </p:nvPr>
        </p:nvSpPr>
        <p:spPr/>
        <p:txBody>
          <a:bodyPr/>
          <a:lstStyle/>
          <a:p>
            <a:r>
              <a:rPr lang="de-DE" dirty="0"/>
              <a:t>Motivation </a:t>
            </a:r>
            <a:r>
              <a:rPr lang="de-DE" dirty="0" err="1"/>
              <a:t>and</a:t>
            </a:r>
            <a:r>
              <a:rPr lang="de-DE" dirty="0"/>
              <a:t> </a:t>
            </a:r>
            <a:r>
              <a:rPr lang="de-DE" dirty="0" err="1"/>
              <a:t>objectives</a:t>
            </a:r>
            <a:endParaRPr lang="de-DE" dirty="0"/>
          </a:p>
        </p:txBody>
      </p:sp>
      <p:sp>
        <p:nvSpPr>
          <p:cNvPr id="6" name="Content Placeholder 1"/>
          <p:cNvSpPr txBox="1">
            <a:spLocks/>
          </p:cNvSpPr>
          <p:nvPr/>
        </p:nvSpPr>
        <p:spPr bwMode="auto">
          <a:xfrm>
            <a:off x="358775" y="765175"/>
            <a:ext cx="8426450" cy="561657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Motivation:</a:t>
            </a:r>
          </a:p>
          <a:p>
            <a:pPr algn="ctr">
              <a:buClr>
                <a:srgbClr val="0065BD"/>
              </a:buClr>
              <a:buSzPct val="100000"/>
            </a:pPr>
            <a:r>
              <a:rPr lang="en-AU" i="1" dirty="0"/>
              <a:t>How can the risk of improper shell finite element analyses be managed?</a:t>
            </a:r>
            <a:endParaRPr lang="hu-HU" i="1" dirty="0"/>
          </a:p>
          <a:p>
            <a:pPr>
              <a:buClr>
                <a:srgbClr val="0065BD"/>
              </a:buClr>
              <a:buSzPct val="100000"/>
            </a:pPr>
            <a:br>
              <a:rPr lang="de-DE" dirty="0"/>
            </a:br>
            <a:br>
              <a:rPr lang="de-DE" dirty="0"/>
            </a:br>
            <a:endParaRPr lang="de-DE" dirty="0"/>
          </a:p>
          <a:p>
            <a:pPr>
              <a:buClr>
                <a:srgbClr val="0065BD"/>
              </a:buClr>
              <a:buSzPct val="60000"/>
            </a:pPr>
            <a:r>
              <a:rPr lang="de-DE" dirty="0">
                <a:solidFill>
                  <a:srgbClr val="0065BD"/>
                </a:solidFill>
              </a:rPr>
              <a:t>Objectives:</a:t>
            </a:r>
            <a:br>
              <a:rPr lang="de-DE" dirty="0">
                <a:solidFill>
                  <a:srgbClr val="0065BD"/>
                </a:solidFill>
              </a:rPr>
            </a:br>
            <a:endParaRPr lang="de-DE" dirty="0">
              <a:solidFill>
                <a:srgbClr val="0065BD"/>
              </a:solidFill>
            </a:endParaRPr>
          </a:p>
          <a:p>
            <a:pPr marL="285750" indent="-285750">
              <a:buClr>
                <a:srgbClr val="92D050"/>
              </a:buClr>
              <a:buSzPct val="100000"/>
              <a:buFont typeface="Wingdings" panose="05000000000000000000" pitchFamily="2" charset="2"/>
              <a:buChar char="ü"/>
            </a:pPr>
            <a:r>
              <a:rPr lang="en-AU" dirty="0">
                <a:solidFill>
                  <a:srgbClr val="92D050"/>
                </a:solidFill>
              </a:rPr>
              <a:t>Implement two advanced shell finite elements in the multi-physics code Kratos with the following functionality:</a:t>
            </a:r>
          </a:p>
          <a:p>
            <a:pPr marL="546101" lvl="2" indent="-185738">
              <a:buClr>
                <a:srgbClr val="92D050"/>
              </a:buClr>
              <a:buSzPct val="100000"/>
            </a:pPr>
            <a:r>
              <a:rPr lang="en-AU" dirty="0">
                <a:solidFill>
                  <a:srgbClr val="92D050"/>
                </a:solidFill>
              </a:rPr>
              <a:t>Geometrically linear/non-linear static/dynamic analysis</a:t>
            </a:r>
          </a:p>
          <a:p>
            <a:pPr marL="546101" lvl="2" indent="-185738">
              <a:buClr>
                <a:srgbClr val="92D050"/>
              </a:buClr>
              <a:buSzPct val="100000"/>
            </a:pPr>
            <a:r>
              <a:rPr lang="en-AU" dirty="0">
                <a:solidFill>
                  <a:srgbClr val="92D050"/>
                </a:solidFill>
              </a:rPr>
              <a:t>Linear elastic isotropic and orthotropic laminate materials</a:t>
            </a:r>
          </a:p>
          <a:p>
            <a:pPr marL="546101" lvl="2" indent="-185738">
              <a:buClr>
                <a:srgbClr val="92D050"/>
              </a:buClr>
              <a:buSzPct val="100000"/>
            </a:pPr>
            <a:r>
              <a:rPr lang="en-AU" dirty="0">
                <a:solidFill>
                  <a:srgbClr val="92D050"/>
                </a:solidFill>
              </a:rPr>
              <a:t>Recovery of stresses, strains and Tsai-Wu reserve factor</a:t>
            </a:r>
            <a:br>
              <a:rPr lang="en-AU" dirty="0"/>
            </a:br>
            <a:endParaRPr lang="en-AU" dirty="0"/>
          </a:p>
          <a:p>
            <a:pPr marL="285750" indent="-285750">
              <a:buClr>
                <a:srgbClr val="0065BD"/>
              </a:buClr>
              <a:buSzPct val="100000"/>
              <a:buFont typeface="Wingdings" panose="05000000000000000000" pitchFamily="2" charset="2"/>
              <a:buChar char="q"/>
            </a:pPr>
            <a:r>
              <a:rPr lang="en-AU" dirty="0"/>
              <a:t>Investigate the structural modelling of advanced shell finite elements by examining the interaction between structural behaviour, base formulations, enhancing technologies and formulation-mesh-dependency.</a:t>
            </a:r>
            <a:endParaRPr lang="hu-HU"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a:buClr>
                <a:srgbClr val="0065BD"/>
              </a:buClr>
              <a:buSzPct val="60000"/>
            </a:pPr>
            <a:endParaRPr lang="de-DE" dirty="0">
              <a:solidFill>
                <a:srgbClr val="0070C0"/>
              </a:solidFill>
            </a:endParaRPr>
          </a:p>
          <a:p>
            <a:pPr marL="457200" lvl="1" indent="0">
              <a:buFont typeface="Arial" pitchFamily="34" charset="0"/>
              <a:buNone/>
            </a:pPr>
            <a:endParaRPr lang="hu-HU" sz="1600" dirty="0"/>
          </a:p>
          <a:p>
            <a:pPr lvl="1"/>
            <a:endParaRPr lang="en-US" sz="1600" dirty="0"/>
          </a:p>
          <a:p>
            <a:pPr lvl="1"/>
            <a:endParaRPr lang="en-US" sz="1600" dirty="0"/>
          </a:p>
        </p:txBody>
      </p:sp>
      <p:sp>
        <p:nvSpPr>
          <p:cNvPr id="7" name="Rectangle 6"/>
          <p:cNvSpPr/>
          <p:nvPr/>
        </p:nvSpPr>
        <p:spPr>
          <a:xfrm>
            <a:off x="557462" y="4211454"/>
            <a:ext cx="7862638" cy="881246"/>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2232361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bwMode="auto">
          <a:xfrm>
            <a:off x="358775" y="765175"/>
            <a:ext cx="9391281" cy="569349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Problem setup:</a:t>
            </a:r>
          </a:p>
          <a:p>
            <a:pPr marL="185738" indent="-185738">
              <a:buClr>
                <a:srgbClr val="0065BD"/>
              </a:buClr>
              <a:buSzPct val="100000"/>
              <a:buFont typeface="Arial" panose="020B0604020202020204" pitchFamily="34" charset="0"/>
              <a:buChar char="•"/>
            </a:pPr>
            <a:r>
              <a:rPr lang="de-DE" dirty="0"/>
              <a:t>Geometically non-linear static analysis</a:t>
            </a:r>
          </a:p>
          <a:p>
            <a:pPr marL="185738" indent="-185738">
              <a:buClr>
                <a:srgbClr val="0065BD"/>
              </a:buClr>
              <a:buSzPct val="100000"/>
              <a:buFont typeface="Arial" panose="020B0604020202020204" pitchFamily="34" charset="0"/>
              <a:buChar char="•"/>
            </a:pPr>
            <a:r>
              <a:rPr lang="de-DE" dirty="0"/>
              <a:t>Flat plate 1.2 x 0.3 x 0.005m with E=1000 and </a:t>
            </a:r>
            <a:r>
              <a:rPr lang="el-GR" dirty="0"/>
              <a:t>ν</a:t>
            </a:r>
            <a:r>
              <a:rPr lang="en-AU" dirty="0"/>
              <a:t>=0.0</a:t>
            </a:r>
            <a:endParaRPr lang="de-DE" dirty="0"/>
          </a:p>
          <a:p>
            <a:pPr marL="185738" indent="-185738">
              <a:buClr>
                <a:srgbClr val="0065BD"/>
              </a:buClr>
              <a:buSzPct val="100000"/>
              <a:buFont typeface="Arial" panose="020B0604020202020204" pitchFamily="34" charset="0"/>
              <a:buChar char="•"/>
            </a:pPr>
            <a:r>
              <a:rPr lang="de-DE" dirty="0"/>
              <a:t>δ increased from 0.0 to 0.015m</a:t>
            </a:r>
          </a:p>
          <a:p>
            <a:pPr marL="185738" indent="-185738">
              <a:buClr>
                <a:srgbClr val="0065BD"/>
              </a:buClr>
              <a:buSzPct val="100000"/>
              <a:buFont typeface="Arial" panose="020B0604020202020204" pitchFamily="34" charset="0"/>
              <a:buChar char="•"/>
            </a:pPr>
            <a:r>
              <a:rPr lang="de-DE" dirty="0"/>
              <a:t>Minor point load F</a:t>
            </a:r>
            <a:r>
              <a:rPr lang="de-DE" baseline="-25000" dirty="0"/>
              <a:t>z</a:t>
            </a:r>
            <a:r>
              <a:rPr lang="de-DE" dirty="0"/>
              <a:t> = -100N to induce instability</a:t>
            </a:r>
          </a:p>
          <a:p>
            <a:pPr>
              <a:buClr>
                <a:srgbClr val="0065BD"/>
              </a:buClr>
              <a:buSzPct val="100000"/>
            </a:pPr>
            <a:endParaRPr lang="de-DE" dirty="0"/>
          </a:p>
          <a:p>
            <a:pPr>
              <a:buClr>
                <a:srgbClr val="0065BD"/>
              </a:buClr>
              <a:buSzPct val="100000"/>
            </a:pPr>
            <a:endParaRPr lang="de-DE" dirty="0"/>
          </a:p>
          <a:p>
            <a:pPr>
              <a:buClr>
                <a:srgbClr val="0065BD"/>
              </a:buClr>
              <a:buSzPct val="100000"/>
            </a:pPr>
            <a:endParaRPr lang="de-DE" dirty="0"/>
          </a:p>
          <a:p>
            <a:pPr>
              <a:buClr>
                <a:srgbClr val="0065BD"/>
              </a:buClr>
              <a:buSzPct val="100000"/>
            </a:pPr>
            <a:endParaRPr lang="de-DE" dirty="0"/>
          </a:p>
          <a:p>
            <a:pPr>
              <a:buClr>
                <a:srgbClr val="0065BD"/>
              </a:buClr>
              <a:buSzPct val="100000"/>
            </a:pPr>
            <a:endParaRPr lang="de-DE" dirty="0"/>
          </a:p>
          <a:p>
            <a:pPr>
              <a:buClr>
                <a:srgbClr val="0065BD"/>
              </a:buClr>
              <a:buSzPct val="100000"/>
            </a:pPr>
            <a:br>
              <a:rPr lang="de-DE" dirty="0"/>
            </a:br>
            <a:br>
              <a:rPr lang="de-DE" dirty="0"/>
            </a:br>
            <a:endParaRPr lang="de-DE" dirty="0"/>
          </a:p>
          <a:p>
            <a:pPr>
              <a:buClr>
                <a:srgbClr val="0065BD"/>
              </a:buClr>
              <a:buSzPct val="60000"/>
            </a:pPr>
            <a:br>
              <a:rPr lang="de-DE" dirty="0"/>
            </a:br>
            <a:br>
              <a:rPr lang="de-DE" dirty="0"/>
            </a:br>
            <a:br>
              <a:rPr lang="de-DE" dirty="0"/>
            </a:br>
            <a:endParaRPr lang="de-DE" dirty="0"/>
          </a:p>
          <a:p>
            <a:pPr>
              <a:buClr>
                <a:srgbClr val="0065BD"/>
              </a:buClr>
              <a:buSzPct val="100000"/>
            </a:pPr>
            <a:endParaRPr lang="hu-HU" dirty="0"/>
          </a:p>
          <a:p>
            <a:pPr marL="185738" indent="-185738">
              <a:buClr>
                <a:srgbClr val="0065BD"/>
              </a:buClr>
              <a:buSzPct val="100000"/>
              <a:buFont typeface="Arial" panose="020B0604020202020204" pitchFamily="34" charset="0"/>
              <a:buChar char="•"/>
            </a:pPr>
            <a:endParaRPr lang="hu-HU"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a:buClr>
                <a:srgbClr val="0065BD"/>
              </a:buClr>
              <a:buSzPct val="60000"/>
            </a:pPr>
            <a:endParaRPr lang="de-DE" dirty="0">
              <a:solidFill>
                <a:srgbClr val="0070C0"/>
              </a:solidFill>
            </a:endParaRPr>
          </a:p>
          <a:p>
            <a:pPr marL="457200" lvl="1" indent="0">
              <a:buFont typeface="Arial" pitchFamily="34" charset="0"/>
              <a:buNone/>
            </a:pPr>
            <a:endParaRPr lang="hu-HU" sz="1600" dirty="0"/>
          </a:p>
          <a:p>
            <a:pPr lvl="1"/>
            <a:endParaRPr lang="en-US" sz="1600" dirty="0"/>
          </a:p>
          <a:p>
            <a:pPr lvl="1"/>
            <a:endParaRPr lang="en-US" sz="1600" dirty="0"/>
          </a:p>
        </p:txBody>
      </p:sp>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19</a:t>
            </a:fld>
            <a:endParaRPr lang="de-DE" dirty="0"/>
          </a:p>
        </p:txBody>
      </p:sp>
      <p:sp>
        <p:nvSpPr>
          <p:cNvPr id="5" name="Titel 4"/>
          <p:cNvSpPr>
            <a:spLocks noGrp="1"/>
          </p:cNvSpPr>
          <p:nvPr>
            <p:ph type="title"/>
          </p:nvPr>
        </p:nvSpPr>
        <p:spPr/>
        <p:txBody>
          <a:bodyPr/>
          <a:lstStyle/>
          <a:p>
            <a:r>
              <a:rPr lang="de-DE" dirty="0"/>
              <a:t>Plate shear wrinkling study</a:t>
            </a:r>
          </a:p>
        </p:txBody>
      </p:sp>
      <p:pic>
        <p:nvPicPr>
          <p:cNvPr id="2" name="Picture 1"/>
          <p:cNvPicPr>
            <a:picLocks noChangeAspect="1"/>
          </p:cNvPicPr>
          <p:nvPr/>
        </p:nvPicPr>
        <p:blipFill>
          <a:blip r:embed="rId2"/>
          <a:stretch>
            <a:fillRect/>
          </a:stretch>
        </p:blipFill>
        <p:spPr>
          <a:xfrm>
            <a:off x="1067249" y="2817624"/>
            <a:ext cx="7009501" cy="2335053"/>
          </a:xfrm>
          <a:prstGeom prst="rect">
            <a:avLst/>
          </a:prstGeom>
        </p:spPr>
      </p:pic>
    </p:spTree>
    <p:extLst>
      <p:ext uri="{BB962C8B-B14F-4D97-AF65-F5344CB8AC3E}">
        <p14:creationId xmlns:p14="http://schemas.microsoft.com/office/powerpoint/2010/main" val="2725897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2</a:t>
            </a:fld>
            <a:endParaRPr lang="de-DE" dirty="0"/>
          </a:p>
        </p:txBody>
      </p:sp>
      <p:sp>
        <p:nvSpPr>
          <p:cNvPr id="5" name="Titel 4"/>
          <p:cNvSpPr>
            <a:spLocks noGrp="1"/>
          </p:cNvSpPr>
          <p:nvPr>
            <p:ph type="title"/>
          </p:nvPr>
        </p:nvSpPr>
        <p:spPr/>
        <p:txBody>
          <a:bodyPr/>
          <a:lstStyle/>
          <a:p>
            <a:r>
              <a:rPr lang="de-DE" dirty="0"/>
              <a:t>Shells: the </a:t>
            </a:r>
            <a:r>
              <a:rPr lang="de-DE" i="1" dirty="0"/>
              <a:t>Prima Donna of structures [1]</a:t>
            </a:r>
          </a:p>
        </p:txBody>
      </p:sp>
      <p:sp>
        <p:nvSpPr>
          <p:cNvPr id="6" name="Content Placeholder 1"/>
          <p:cNvSpPr txBox="1">
            <a:spLocks/>
          </p:cNvSpPr>
          <p:nvPr/>
        </p:nvSpPr>
        <p:spPr bwMode="auto">
          <a:xfrm>
            <a:off x="358775" y="765175"/>
            <a:ext cx="8426450" cy="561657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Shell structures:</a:t>
            </a:r>
          </a:p>
          <a:p>
            <a:pPr marL="185738" indent="-185738">
              <a:buClr>
                <a:srgbClr val="0065BD"/>
              </a:buClr>
              <a:buSzPct val="100000"/>
              <a:buFont typeface="Arial" panose="020B0604020202020204" pitchFamily="34" charset="0"/>
              <a:buChar char="•"/>
            </a:pPr>
            <a:r>
              <a:rPr lang="de-DE" dirty="0"/>
              <a:t>Stellar performance vs. potential volatility</a:t>
            </a:r>
            <a:br>
              <a:rPr lang="de-DE" dirty="0"/>
            </a:br>
            <a:br>
              <a:rPr lang="de-DE" dirty="0"/>
            </a:br>
            <a:br>
              <a:rPr lang="de-DE" dirty="0"/>
            </a:br>
            <a:br>
              <a:rPr lang="de-DE" dirty="0"/>
            </a:br>
            <a:br>
              <a:rPr lang="de-DE" dirty="0"/>
            </a:br>
            <a:br>
              <a:rPr lang="de-DE" dirty="0"/>
            </a:br>
            <a:br>
              <a:rPr lang="de-DE" dirty="0"/>
            </a:br>
            <a:br>
              <a:rPr lang="de-DE" dirty="0"/>
            </a:br>
            <a:br>
              <a:rPr lang="de-DE" dirty="0"/>
            </a:br>
            <a:br>
              <a:rPr lang="de-DE" dirty="0"/>
            </a:br>
            <a:br>
              <a:rPr lang="de-DE" dirty="0"/>
            </a:br>
            <a:br>
              <a:rPr lang="de-DE" dirty="0"/>
            </a:br>
            <a:br>
              <a:rPr lang="de-DE" dirty="0"/>
            </a:br>
            <a:br>
              <a:rPr lang="de-DE" dirty="0"/>
            </a:br>
            <a:endParaRPr lang="de-DE" dirty="0"/>
          </a:p>
          <a:p>
            <a:pPr>
              <a:buClr>
                <a:srgbClr val="0065BD"/>
              </a:buClr>
              <a:buSzPct val="60000"/>
            </a:pPr>
            <a:r>
              <a:rPr lang="de-DE" dirty="0">
                <a:solidFill>
                  <a:srgbClr val="0065BD"/>
                </a:solidFill>
              </a:rPr>
              <a:t>Scientific ethos:</a:t>
            </a:r>
          </a:p>
          <a:p>
            <a:pPr algn="ctr">
              <a:buClr>
                <a:srgbClr val="0065BD"/>
              </a:buClr>
              <a:buSzPct val="60000"/>
            </a:pPr>
            <a:r>
              <a:rPr lang="en-AU" i="1" dirty="0"/>
              <a:t>Everything should be made as simple as possible, but no simpler</a:t>
            </a:r>
            <a:endParaRPr lang="de-DE" i="1" dirty="0"/>
          </a:p>
          <a:p>
            <a:pPr marL="185738" indent="-185738">
              <a:buClr>
                <a:srgbClr val="0065BD"/>
              </a:buClr>
              <a:buSzPct val="100000"/>
              <a:buFont typeface="Arial" panose="020B0604020202020204" pitchFamily="34" charset="0"/>
              <a:buChar char="•"/>
            </a:pPr>
            <a:endParaRPr lang="hu-HU"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a:buClr>
                <a:srgbClr val="0065BD"/>
              </a:buClr>
              <a:buSzPct val="60000"/>
            </a:pPr>
            <a:endParaRPr lang="de-DE" dirty="0">
              <a:solidFill>
                <a:srgbClr val="0070C0"/>
              </a:solidFill>
            </a:endParaRPr>
          </a:p>
          <a:p>
            <a:pPr marL="457200" lvl="1" indent="0">
              <a:buFont typeface="Arial" pitchFamily="34" charset="0"/>
              <a:buNone/>
            </a:pPr>
            <a:endParaRPr lang="hu-HU" sz="1600" dirty="0"/>
          </a:p>
          <a:p>
            <a:pPr lvl="1"/>
            <a:endParaRPr lang="en-US" sz="1600" dirty="0"/>
          </a:p>
          <a:p>
            <a:pPr lvl="1"/>
            <a:endParaRPr lang="en-US" sz="1600" dirty="0"/>
          </a:p>
        </p:txBody>
      </p:sp>
      <p:pic>
        <p:nvPicPr>
          <p:cNvPr id="1026" name="Picture 2" descr="https://ka-perseus-images.s3.amazonaws.com/0415c3c2d2b70f98e9321c815e1b0fe1d6f8f57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75" y="1718159"/>
            <a:ext cx="3961738" cy="22281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9"/>
          <p:cNvSpPr txBox="1"/>
          <p:nvPr/>
        </p:nvSpPr>
        <p:spPr>
          <a:xfrm>
            <a:off x="1663818" y="4433450"/>
            <a:ext cx="1351652" cy="246221"/>
          </a:xfrm>
          <a:prstGeom prst="rect">
            <a:avLst/>
          </a:prstGeom>
          <a:noFill/>
        </p:spPr>
        <p:txBody>
          <a:bodyPr wrap="none" rtlCol="0">
            <a:spAutoFit/>
          </a:bodyPr>
          <a:lstStyle/>
          <a:p>
            <a:r>
              <a:rPr lang="de-DE" sz="1000" dirty="0">
                <a:latin typeface="Arial" panose="020B0604020202020204" pitchFamily="34" charset="0"/>
                <a:cs typeface="Arial" panose="020B0604020202020204" pitchFamily="34" charset="0"/>
              </a:rPr>
              <a:t>Roman Pantheon [2]</a:t>
            </a:r>
            <a:endParaRPr lang="en-US" sz="1000" dirty="0">
              <a:latin typeface="Arial" panose="020B0604020202020204" pitchFamily="34" charset="0"/>
              <a:cs typeface="Arial" panose="020B0604020202020204" pitchFamily="34" charset="0"/>
            </a:endParaRPr>
          </a:p>
        </p:txBody>
      </p:sp>
      <p:pic>
        <p:nvPicPr>
          <p:cNvPr id="1030" name="Picture 6" descr="https://www.hkw.de/media/bilder/2007_1/erinnernsiesich/lindemann/1980_05_lindemann_einsturz.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91258" y="1600848"/>
            <a:ext cx="3889205" cy="256309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9"/>
          <p:cNvSpPr txBox="1"/>
          <p:nvPr/>
        </p:nvSpPr>
        <p:spPr>
          <a:xfrm>
            <a:off x="6072670" y="4429654"/>
            <a:ext cx="1526380" cy="246221"/>
          </a:xfrm>
          <a:prstGeom prst="rect">
            <a:avLst/>
          </a:prstGeom>
          <a:noFill/>
        </p:spPr>
        <p:txBody>
          <a:bodyPr wrap="none" rtlCol="0">
            <a:spAutoFit/>
          </a:bodyPr>
          <a:lstStyle/>
          <a:p>
            <a:r>
              <a:rPr lang="de-DE" sz="1000" dirty="0">
                <a:latin typeface="Arial" panose="020B0604020202020204" pitchFamily="34" charset="0"/>
                <a:cs typeface="Arial" panose="020B0604020202020204" pitchFamily="34" charset="0"/>
              </a:rPr>
              <a:t>Berlin Congress Hall [3]</a:t>
            </a:r>
            <a:endParaRPr lang="en-US" sz="1000" dirty="0">
              <a:latin typeface="Arial" panose="020B0604020202020204" pitchFamily="34" charset="0"/>
              <a:cs typeface="Arial" panose="020B0604020202020204" pitchFamily="34" charset="0"/>
            </a:endParaRPr>
          </a:p>
        </p:txBody>
      </p:sp>
      <p:sp>
        <p:nvSpPr>
          <p:cNvPr id="10" name="TextBox 19"/>
          <p:cNvSpPr txBox="1"/>
          <p:nvPr/>
        </p:nvSpPr>
        <p:spPr>
          <a:xfrm>
            <a:off x="358775" y="5827752"/>
            <a:ext cx="6078908" cy="553998"/>
          </a:xfrm>
          <a:prstGeom prst="rect">
            <a:avLst/>
          </a:prstGeom>
          <a:noFill/>
        </p:spPr>
        <p:txBody>
          <a:bodyPr wrap="none" rtlCol="0">
            <a:spAutoFit/>
          </a:bodyPr>
          <a:lstStyle/>
          <a:p>
            <a:r>
              <a:rPr lang="de-DE" sz="1000" dirty="0">
                <a:solidFill>
                  <a:schemeClr val="bg1">
                    <a:lumMod val="65000"/>
                  </a:schemeClr>
                </a:solidFill>
                <a:latin typeface="Arial" panose="020B0604020202020204" pitchFamily="34" charset="0"/>
                <a:cs typeface="Arial" panose="020B0604020202020204" pitchFamily="34" charset="0"/>
              </a:rPr>
              <a:t>[1] </a:t>
            </a:r>
            <a:r>
              <a:rPr lang="en-AU" sz="1000" dirty="0">
                <a:solidFill>
                  <a:schemeClr val="bg1">
                    <a:lumMod val="65000"/>
                  </a:schemeClr>
                </a:solidFill>
                <a:latin typeface="Arial" panose="020B0604020202020204" pitchFamily="34" charset="0"/>
                <a:cs typeface="Arial" panose="020B0604020202020204" pitchFamily="34" charset="0"/>
              </a:rPr>
              <a:t>E. Ramm and W. A. Wall. </a:t>
            </a:r>
            <a:r>
              <a:rPr lang="en-AU" sz="1000" dirty="0">
                <a:solidFill>
                  <a:schemeClr val="bg1">
                    <a:lumMod val="65000"/>
                  </a:schemeClr>
                </a:solidFill>
                <a:latin typeface="Arial" panose="020B0604020202020204" pitchFamily="34" charset="0"/>
                <a:cs typeface="Arial" panose="020B0604020202020204" pitchFamily="34" charset="0"/>
                <a:hlinkClick r:id="rId4"/>
              </a:rPr>
              <a:t>Shell structures - a sensitive interrelation between physics and numerics</a:t>
            </a:r>
            <a:endParaRPr lang="en-AU" sz="1000" dirty="0">
              <a:solidFill>
                <a:schemeClr val="bg1">
                  <a:lumMod val="65000"/>
                </a:schemeClr>
              </a:solidFill>
              <a:latin typeface="Arial" panose="020B0604020202020204" pitchFamily="34" charset="0"/>
              <a:cs typeface="Arial" panose="020B0604020202020204" pitchFamily="34" charset="0"/>
            </a:endParaRPr>
          </a:p>
          <a:p>
            <a:r>
              <a:rPr lang="en-AU" sz="1000" dirty="0">
                <a:solidFill>
                  <a:schemeClr val="bg1">
                    <a:lumMod val="65000"/>
                  </a:schemeClr>
                </a:solidFill>
                <a:latin typeface="Arial" panose="020B0604020202020204" pitchFamily="34" charset="0"/>
                <a:cs typeface="Arial" panose="020B0604020202020204" pitchFamily="34" charset="0"/>
              </a:rPr>
              <a:t>[2] </a:t>
            </a:r>
            <a:r>
              <a:rPr lang="de-DE" sz="1000" dirty="0">
                <a:solidFill>
                  <a:schemeClr val="bg1">
                    <a:lumMod val="65000"/>
                  </a:schemeClr>
                </a:solidFill>
                <a:latin typeface="Arial" panose="020B0604020202020204" pitchFamily="34" charset="0"/>
                <a:cs typeface="Arial" panose="020B0604020202020204" pitchFamily="34" charset="0"/>
              </a:rPr>
              <a:t>https://ka-perseus-images.s3.amazonaws.com/0415c3c2d2b70f98e9321c815e1b0fe1d6f8f570.jpg</a:t>
            </a:r>
            <a:br>
              <a:rPr lang="de-DE" sz="1000" dirty="0">
                <a:solidFill>
                  <a:schemeClr val="bg1">
                    <a:lumMod val="65000"/>
                  </a:schemeClr>
                </a:solidFill>
                <a:latin typeface="Arial" panose="020B0604020202020204" pitchFamily="34" charset="0"/>
                <a:cs typeface="Arial" panose="020B0604020202020204" pitchFamily="34" charset="0"/>
              </a:rPr>
            </a:br>
            <a:r>
              <a:rPr lang="de-DE" sz="1000" dirty="0">
                <a:solidFill>
                  <a:schemeClr val="bg1">
                    <a:lumMod val="65000"/>
                  </a:schemeClr>
                </a:solidFill>
                <a:latin typeface="Arial" panose="020B0604020202020204" pitchFamily="34" charset="0"/>
                <a:cs typeface="Arial" panose="020B0604020202020204" pitchFamily="34" charset="0"/>
              </a:rPr>
              <a:t>[3] https://www.hkw.de/media/bilder/2007_1/erinnernsiesich/lindemann/1980_05_lindemann_einsturz.jpg</a:t>
            </a:r>
          </a:p>
        </p:txBody>
      </p:sp>
    </p:spTree>
    <p:extLst>
      <p:ext uri="{BB962C8B-B14F-4D97-AF65-F5344CB8AC3E}">
        <p14:creationId xmlns:p14="http://schemas.microsoft.com/office/powerpoint/2010/main" val="1444479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bwMode="auto">
          <a:xfrm>
            <a:off x="358776" y="765175"/>
            <a:ext cx="2798310" cy="569349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Brief discussion:</a:t>
            </a:r>
          </a:p>
          <a:p>
            <a:pPr marL="185738" indent="-185738">
              <a:buClr>
                <a:srgbClr val="0065BD"/>
              </a:buClr>
              <a:buSzPct val="100000"/>
              <a:buFont typeface="Arial" panose="020B0604020202020204" pitchFamily="34" charset="0"/>
              <a:buChar char="•"/>
            </a:pPr>
            <a:r>
              <a:rPr lang="de-DE" dirty="0"/>
              <a:t>Complex non-linear behaviour from most elements</a:t>
            </a:r>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r>
              <a:rPr lang="de-DE" dirty="0"/>
              <a:t>Effect of DSG technology</a:t>
            </a:r>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r>
              <a:rPr lang="de-DE" dirty="0"/>
              <a:t>Effect of ANDES technology </a:t>
            </a:r>
          </a:p>
          <a:p>
            <a:pPr>
              <a:buClr>
                <a:srgbClr val="0065BD"/>
              </a:buClr>
              <a:buSzPct val="100000"/>
            </a:pPr>
            <a:endParaRPr lang="hu-HU"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a:buClr>
                <a:srgbClr val="0065BD"/>
              </a:buClr>
              <a:buSzPct val="60000"/>
            </a:pPr>
            <a:endParaRPr lang="de-DE" dirty="0">
              <a:solidFill>
                <a:srgbClr val="0070C0"/>
              </a:solidFill>
            </a:endParaRPr>
          </a:p>
          <a:p>
            <a:pPr marL="457200" lvl="1" indent="0">
              <a:buFont typeface="Arial" pitchFamily="34" charset="0"/>
              <a:buNone/>
            </a:pPr>
            <a:endParaRPr lang="hu-HU" sz="1600" dirty="0"/>
          </a:p>
          <a:p>
            <a:pPr lvl="1"/>
            <a:endParaRPr lang="en-US" sz="1600" dirty="0"/>
          </a:p>
          <a:p>
            <a:pPr lvl="1"/>
            <a:endParaRPr lang="en-US" sz="1600" dirty="0"/>
          </a:p>
        </p:txBody>
      </p:sp>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20</a:t>
            </a:fld>
            <a:endParaRPr lang="de-DE" dirty="0"/>
          </a:p>
        </p:txBody>
      </p:sp>
      <p:sp>
        <p:nvSpPr>
          <p:cNvPr id="5" name="Titel 4"/>
          <p:cNvSpPr>
            <a:spLocks noGrp="1"/>
          </p:cNvSpPr>
          <p:nvPr>
            <p:ph type="title"/>
          </p:nvPr>
        </p:nvSpPr>
        <p:spPr/>
        <p:txBody>
          <a:bodyPr/>
          <a:lstStyle/>
          <a:p>
            <a:r>
              <a:rPr lang="de-DE" dirty="0"/>
              <a:t>Plate shear wrinkling study results</a:t>
            </a:r>
          </a:p>
        </p:txBody>
      </p:sp>
      <p:pic>
        <p:nvPicPr>
          <p:cNvPr id="2" name="Picture 1"/>
          <p:cNvPicPr>
            <a:picLocks noChangeAspect="1"/>
          </p:cNvPicPr>
          <p:nvPr/>
        </p:nvPicPr>
        <p:blipFill>
          <a:blip r:embed="rId2"/>
          <a:stretch>
            <a:fillRect/>
          </a:stretch>
        </p:blipFill>
        <p:spPr>
          <a:xfrm>
            <a:off x="3291684" y="1357153"/>
            <a:ext cx="5491558" cy="4509805"/>
          </a:xfrm>
          <a:prstGeom prst="rect">
            <a:avLst/>
          </a:prstGeom>
        </p:spPr>
      </p:pic>
    </p:spTree>
    <p:extLst>
      <p:ext uri="{BB962C8B-B14F-4D97-AF65-F5344CB8AC3E}">
        <p14:creationId xmlns:p14="http://schemas.microsoft.com/office/powerpoint/2010/main" val="1580878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bwMode="auto">
          <a:xfrm>
            <a:off x="358775" y="765174"/>
            <a:ext cx="8426449" cy="1362009"/>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Brief discussion point 1 – DSG technology in linear triangle elements:</a:t>
            </a:r>
          </a:p>
          <a:p>
            <a:pPr marL="185738" indent="-185738">
              <a:buClr>
                <a:srgbClr val="0065BD"/>
              </a:buClr>
              <a:buSzPct val="100000"/>
              <a:buFont typeface="Arial" panose="020B0604020202020204" pitchFamily="34" charset="0"/>
              <a:buChar char="•"/>
            </a:pPr>
            <a:r>
              <a:rPr lang="de-DE" dirty="0"/>
              <a:t>DSG enhancement is very effective</a:t>
            </a:r>
          </a:p>
          <a:p>
            <a:pPr marL="361951" lvl="1" indent="-185738">
              <a:buClr>
                <a:srgbClr val="0065BD"/>
              </a:buClr>
              <a:buSzPct val="100000"/>
            </a:pPr>
            <a:r>
              <a:rPr lang="de-DE" dirty="0"/>
              <a:t>In general, for 5 parameter based formulations, transverse shear locking mitigation is necessary for resonable results</a:t>
            </a:r>
          </a:p>
          <a:p>
            <a:pPr>
              <a:buClr>
                <a:srgbClr val="0065BD"/>
              </a:buClr>
              <a:buSzPct val="100000"/>
            </a:pPr>
            <a:endParaRPr lang="de-DE" dirty="0"/>
          </a:p>
        </p:txBody>
      </p:sp>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21</a:t>
            </a:fld>
            <a:endParaRPr lang="de-DE" dirty="0"/>
          </a:p>
        </p:txBody>
      </p:sp>
      <p:sp>
        <p:nvSpPr>
          <p:cNvPr id="5" name="Titel 4"/>
          <p:cNvSpPr>
            <a:spLocks noGrp="1"/>
          </p:cNvSpPr>
          <p:nvPr>
            <p:ph type="title"/>
          </p:nvPr>
        </p:nvSpPr>
        <p:spPr/>
        <p:txBody>
          <a:bodyPr/>
          <a:lstStyle/>
          <a:p>
            <a:r>
              <a:rPr lang="de-DE" dirty="0"/>
              <a:t>Plate shear wrinkling study results</a:t>
            </a:r>
          </a:p>
        </p:txBody>
      </p:sp>
      <p:sp>
        <p:nvSpPr>
          <p:cNvPr id="15" name="TextBox 19"/>
          <p:cNvSpPr txBox="1"/>
          <p:nvPr/>
        </p:nvSpPr>
        <p:spPr>
          <a:xfrm>
            <a:off x="3483708" y="3691527"/>
            <a:ext cx="2177199" cy="246221"/>
          </a:xfrm>
          <a:prstGeom prst="rect">
            <a:avLst/>
          </a:prstGeom>
          <a:noFill/>
        </p:spPr>
        <p:txBody>
          <a:bodyPr wrap="none" rtlCol="0">
            <a:spAutoFit/>
          </a:bodyPr>
          <a:lstStyle/>
          <a:p>
            <a:r>
              <a:rPr lang="de-DE" sz="1000" dirty="0">
                <a:latin typeface="Arial" panose="020B0604020202020204" pitchFamily="34" charset="0"/>
                <a:cs typeface="Arial" panose="020B0604020202020204" pitchFamily="34" charset="0"/>
              </a:rPr>
              <a:t>DSG element. Bifurcation resolved.</a:t>
            </a:r>
          </a:p>
        </p:txBody>
      </p:sp>
      <p:sp>
        <p:nvSpPr>
          <p:cNvPr id="16" name="TextBox 19"/>
          <p:cNvSpPr txBox="1"/>
          <p:nvPr/>
        </p:nvSpPr>
        <p:spPr>
          <a:xfrm>
            <a:off x="3015762" y="6133697"/>
            <a:ext cx="3122971" cy="246221"/>
          </a:xfrm>
          <a:prstGeom prst="rect">
            <a:avLst/>
          </a:prstGeom>
          <a:noFill/>
        </p:spPr>
        <p:txBody>
          <a:bodyPr wrap="none" rtlCol="0">
            <a:spAutoFit/>
          </a:bodyPr>
          <a:lstStyle/>
          <a:p>
            <a:r>
              <a:rPr lang="de-DE" sz="1000" dirty="0">
                <a:latin typeface="Arial" panose="020B0604020202020204" pitchFamily="34" charset="0"/>
                <a:cs typeface="Arial" panose="020B0604020202020204" pitchFamily="34" charset="0"/>
              </a:rPr>
              <a:t>Basic-T3 element (DSG disabled). Never bifurcates.</a:t>
            </a:r>
            <a:endParaRPr lang="en-US" sz="1000" dirty="0">
              <a:latin typeface="Arial" panose="020B0604020202020204" pitchFamily="34" charset="0"/>
              <a:cs typeface="Arial" panose="020B0604020202020204" pitchFamily="34" charset="0"/>
            </a:endParaRPr>
          </a:p>
        </p:txBody>
      </p:sp>
      <p:pic>
        <p:nvPicPr>
          <p:cNvPr id="37" name="Pictur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25" y="1789178"/>
            <a:ext cx="8640000" cy="1855570"/>
          </a:xfrm>
          <a:prstGeom prst="rect">
            <a:avLst/>
          </a:prstGeom>
        </p:spPr>
      </p:pic>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463" y="4245904"/>
            <a:ext cx="8640000" cy="1855570"/>
          </a:xfrm>
          <a:prstGeom prst="rect">
            <a:avLst/>
          </a:prstGeom>
        </p:spPr>
      </p:pic>
    </p:spTree>
    <p:extLst>
      <p:ext uri="{BB962C8B-B14F-4D97-AF65-F5344CB8AC3E}">
        <p14:creationId xmlns:p14="http://schemas.microsoft.com/office/powerpoint/2010/main" val="134067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bwMode="auto">
          <a:xfrm>
            <a:off x="358775" y="765174"/>
            <a:ext cx="8426449" cy="5857007"/>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Brief discussion point 2 - ANDES technology in linear quad elements:</a:t>
            </a:r>
          </a:p>
          <a:p>
            <a:pPr marL="185738" indent="-185738">
              <a:buClr>
                <a:srgbClr val="0065BD"/>
              </a:buClr>
              <a:buSzPct val="100000"/>
              <a:buFont typeface="Arial" panose="020B0604020202020204" pitchFamily="34" charset="0"/>
              <a:buChar char="•"/>
            </a:pPr>
            <a:r>
              <a:rPr lang="de-DE" dirty="0"/>
              <a:t>Although problem is initially flat, membrane locking regulates onset of instability here</a:t>
            </a:r>
          </a:p>
          <a:p>
            <a:pPr marL="361951" lvl="1" indent="-185738">
              <a:buClr>
                <a:srgbClr val="0065BD"/>
              </a:buClr>
              <a:buSzPct val="100000"/>
            </a:pPr>
            <a:r>
              <a:rPr lang="de-DE" dirty="0"/>
              <a:t>Remember to select technologies on undeformed AND predicted deformed behaviour</a:t>
            </a:r>
          </a:p>
          <a:p>
            <a:pPr>
              <a:buClr>
                <a:srgbClr val="0065BD"/>
              </a:buClr>
              <a:buSzPct val="100000"/>
            </a:pPr>
            <a:endParaRPr lang="de-DE" dirty="0"/>
          </a:p>
          <a:p>
            <a:pPr>
              <a:buClr>
                <a:srgbClr val="0065BD"/>
              </a:buClr>
              <a:buSzPct val="100000"/>
            </a:pPr>
            <a:endParaRPr lang="de-DE" dirty="0"/>
          </a:p>
          <a:p>
            <a:pPr>
              <a:buClr>
                <a:srgbClr val="0065BD"/>
              </a:buClr>
              <a:buSzPct val="100000"/>
            </a:pPr>
            <a:r>
              <a:rPr lang="de-DE" dirty="0">
                <a:solidFill>
                  <a:srgbClr val="0065BD"/>
                </a:solidFill>
              </a:rPr>
              <a:t>15% maximum lateral deflection</a:t>
            </a:r>
          </a:p>
          <a:p>
            <a:pPr>
              <a:buClr>
                <a:srgbClr val="0065BD"/>
              </a:buClr>
              <a:buSzPct val="100000"/>
            </a:pPr>
            <a:endParaRPr lang="de-DE" dirty="0">
              <a:solidFill>
                <a:srgbClr val="0065BD"/>
              </a:solidFill>
            </a:endParaRPr>
          </a:p>
          <a:p>
            <a:pPr>
              <a:buClr>
                <a:srgbClr val="0065BD"/>
              </a:buClr>
              <a:buSzPct val="100000"/>
            </a:pPr>
            <a:endParaRPr lang="de-DE" dirty="0">
              <a:solidFill>
                <a:srgbClr val="0065BD"/>
              </a:solidFill>
            </a:endParaRPr>
          </a:p>
          <a:p>
            <a:pPr>
              <a:buClr>
                <a:srgbClr val="0065BD"/>
              </a:buClr>
              <a:buSzPct val="100000"/>
            </a:pPr>
            <a:endParaRPr lang="de-DE" dirty="0">
              <a:solidFill>
                <a:srgbClr val="0065BD"/>
              </a:solidFill>
            </a:endParaRPr>
          </a:p>
          <a:p>
            <a:pPr>
              <a:buClr>
                <a:srgbClr val="0065BD"/>
              </a:buClr>
              <a:buSzPct val="100000"/>
            </a:pPr>
            <a:endParaRPr lang="de-DE" dirty="0">
              <a:solidFill>
                <a:srgbClr val="0065BD"/>
              </a:solidFill>
            </a:endParaRPr>
          </a:p>
          <a:p>
            <a:pPr>
              <a:buClr>
                <a:srgbClr val="0065BD"/>
              </a:buClr>
              <a:buSzPct val="100000"/>
            </a:pPr>
            <a:endParaRPr lang="de-DE" dirty="0">
              <a:solidFill>
                <a:srgbClr val="0065BD"/>
              </a:solidFill>
            </a:endParaRPr>
          </a:p>
          <a:p>
            <a:pPr>
              <a:buClr>
                <a:srgbClr val="0065BD"/>
              </a:buClr>
              <a:buSzPct val="100000"/>
            </a:pPr>
            <a:endParaRPr lang="de-DE" dirty="0">
              <a:solidFill>
                <a:srgbClr val="0065BD"/>
              </a:solidFill>
            </a:endParaRPr>
          </a:p>
          <a:p>
            <a:pPr>
              <a:buClr>
                <a:srgbClr val="0065BD"/>
              </a:buClr>
              <a:buSzPct val="100000"/>
            </a:pPr>
            <a:endParaRPr lang="de-DE" dirty="0">
              <a:solidFill>
                <a:srgbClr val="0065BD"/>
              </a:solidFill>
            </a:endParaRPr>
          </a:p>
          <a:p>
            <a:pPr>
              <a:buClr>
                <a:srgbClr val="0065BD"/>
              </a:buClr>
              <a:buSzPct val="100000"/>
            </a:pPr>
            <a:r>
              <a:rPr lang="de-DE" dirty="0">
                <a:solidFill>
                  <a:srgbClr val="0065BD"/>
                </a:solidFill>
              </a:rPr>
              <a:t>100% maximum lateral deflection</a:t>
            </a:r>
            <a:endParaRPr lang="de-DE" dirty="0"/>
          </a:p>
          <a:p>
            <a:pPr>
              <a:buClr>
                <a:srgbClr val="0065BD"/>
              </a:buClr>
              <a:buSzPct val="100000"/>
            </a:pPr>
            <a:endParaRPr lang="de-DE" dirty="0">
              <a:solidFill>
                <a:srgbClr val="0065BD"/>
              </a:solidFill>
            </a:endParaRPr>
          </a:p>
          <a:p>
            <a:pPr>
              <a:buClr>
                <a:srgbClr val="0065BD"/>
              </a:buClr>
              <a:buSzPct val="100000"/>
            </a:pPr>
            <a:endParaRPr lang="de-DE" dirty="0"/>
          </a:p>
        </p:txBody>
      </p:sp>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22</a:t>
            </a:fld>
            <a:endParaRPr lang="de-DE" dirty="0"/>
          </a:p>
        </p:txBody>
      </p:sp>
      <p:sp>
        <p:nvSpPr>
          <p:cNvPr id="5" name="Titel 4"/>
          <p:cNvSpPr>
            <a:spLocks noGrp="1"/>
          </p:cNvSpPr>
          <p:nvPr>
            <p:ph type="title"/>
          </p:nvPr>
        </p:nvSpPr>
        <p:spPr/>
        <p:txBody>
          <a:bodyPr/>
          <a:lstStyle/>
          <a:p>
            <a:r>
              <a:rPr lang="de-DE" dirty="0"/>
              <a:t>Plate shear wrinkling study results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6688" y="2226063"/>
            <a:ext cx="872318" cy="140489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688" y="4400463"/>
            <a:ext cx="874623" cy="1404000"/>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3903" y="2514091"/>
            <a:ext cx="3240000" cy="839455"/>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3903" y="4681971"/>
            <a:ext cx="3240000" cy="840984"/>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90528" y="2502816"/>
            <a:ext cx="3240000" cy="851387"/>
          </a:xfrm>
          <a:prstGeom prst="rect">
            <a:avLst/>
          </a:prstGeom>
        </p:spPr>
      </p:pic>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90528" y="4680988"/>
            <a:ext cx="3240000" cy="850760"/>
          </a:xfrm>
          <a:prstGeom prst="rect">
            <a:avLst/>
          </a:prstGeom>
        </p:spPr>
      </p:pic>
      <p:sp>
        <p:nvSpPr>
          <p:cNvPr id="23" name="TextBox 19"/>
          <p:cNvSpPr txBox="1"/>
          <p:nvPr/>
        </p:nvSpPr>
        <p:spPr>
          <a:xfrm>
            <a:off x="1386399" y="3507843"/>
            <a:ext cx="1435008" cy="246221"/>
          </a:xfrm>
          <a:prstGeom prst="rect">
            <a:avLst/>
          </a:prstGeom>
          <a:noFill/>
        </p:spPr>
        <p:txBody>
          <a:bodyPr wrap="none" rtlCol="0">
            <a:spAutoFit/>
          </a:bodyPr>
          <a:lstStyle/>
          <a:p>
            <a:r>
              <a:rPr lang="de-DE" sz="1000" dirty="0">
                <a:latin typeface="Arial" panose="020B0604020202020204" pitchFamily="34" charset="0"/>
                <a:cs typeface="Arial" panose="020B0604020202020204" pitchFamily="34" charset="0"/>
              </a:rPr>
              <a:t>ANDES-DKQ element</a:t>
            </a:r>
          </a:p>
        </p:txBody>
      </p:sp>
      <p:sp>
        <p:nvSpPr>
          <p:cNvPr id="24" name="TextBox 19"/>
          <p:cNvSpPr txBox="1"/>
          <p:nvPr/>
        </p:nvSpPr>
        <p:spPr>
          <a:xfrm>
            <a:off x="4620939" y="3507842"/>
            <a:ext cx="2379177" cy="246221"/>
          </a:xfrm>
          <a:prstGeom prst="rect">
            <a:avLst/>
          </a:prstGeom>
          <a:noFill/>
        </p:spPr>
        <p:txBody>
          <a:bodyPr wrap="none" rtlCol="0">
            <a:spAutoFit/>
          </a:bodyPr>
          <a:lstStyle/>
          <a:p>
            <a:r>
              <a:rPr lang="de-DE" sz="1000" dirty="0">
                <a:latin typeface="Arial" panose="020B0604020202020204" pitchFamily="34" charset="0"/>
                <a:cs typeface="Arial" panose="020B0604020202020204" pitchFamily="34" charset="0"/>
              </a:rPr>
              <a:t>Basic-DKQ element (ANDES disabled)</a:t>
            </a:r>
          </a:p>
        </p:txBody>
      </p:sp>
      <p:sp>
        <p:nvSpPr>
          <p:cNvPr id="25" name="TextBox 19"/>
          <p:cNvSpPr txBox="1"/>
          <p:nvPr/>
        </p:nvSpPr>
        <p:spPr>
          <a:xfrm>
            <a:off x="1386399" y="5612361"/>
            <a:ext cx="1435008" cy="246221"/>
          </a:xfrm>
          <a:prstGeom prst="rect">
            <a:avLst/>
          </a:prstGeom>
          <a:noFill/>
        </p:spPr>
        <p:txBody>
          <a:bodyPr wrap="none" rtlCol="0">
            <a:spAutoFit/>
          </a:bodyPr>
          <a:lstStyle/>
          <a:p>
            <a:r>
              <a:rPr lang="de-DE" sz="1000" dirty="0">
                <a:latin typeface="Arial" panose="020B0604020202020204" pitchFamily="34" charset="0"/>
                <a:cs typeface="Arial" panose="020B0604020202020204" pitchFamily="34" charset="0"/>
              </a:rPr>
              <a:t>ANDES-DKQ element</a:t>
            </a:r>
          </a:p>
        </p:txBody>
      </p:sp>
      <p:sp>
        <p:nvSpPr>
          <p:cNvPr id="26" name="TextBox 19"/>
          <p:cNvSpPr txBox="1"/>
          <p:nvPr/>
        </p:nvSpPr>
        <p:spPr>
          <a:xfrm>
            <a:off x="4620939" y="5608614"/>
            <a:ext cx="2379177" cy="246221"/>
          </a:xfrm>
          <a:prstGeom prst="rect">
            <a:avLst/>
          </a:prstGeom>
          <a:noFill/>
        </p:spPr>
        <p:txBody>
          <a:bodyPr wrap="none" rtlCol="0">
            <a:spAutoFit/>
          </a:bodyPr>
          <a:lstStyle/>
          <a:p>
            <a:r>
              <a:rPr lang="de-DE" sz="1000" dirty="0">
                <a:latin typeface="Arial" panose="020B0604020202020204" pitchFamily="34" charset="0"/>
                <a:cs typeface="Arial" panose="020B0604020202020204" pitchFamily="34" charset="0"/>
              </a:rPr>
              <a:t>Basic-DKQ element (ANDES disabled)</a:t>
            </a:r>
          </a:p>
        </p:txBody>
      </p:sp>
    </p:spTree>
    <p:extLst>
      <p:ext uri="{BB962C8B-B14F-4D97-AF65-F5344CB8AC3E}">
        <p14:creationId xmlns:p14="http://schemas.microsoft.com/office/powerpoint/2010/main" val="1436289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23</a:t>
            </a:fld>
            <a:endParaRPr lang="de-DE" dirty="0"/>
          </a:p>
        </p:txBody>
      </p:sp>
      <p:sp>
        <p:nvSpPr>
          <p:cNvPr id="5" name="Titel 4"/>
          <p:cNvSpPr>
            <a:spLocks noGrp="1"/>
          </p:cNvSpPr>
          <p:nvPr>
            <p:ph type="title"/>
          </p:nvPr>
        </p:nvSpPr>
        <p:spPr/>
        <p:txBody>
          <a:bodyPr/>
          <a:lstStyle/>
          <a:p>
            <a:r>
              <a:rPr lang="de-DE" dirty="0"/>
              <a:t>Shell structural modelling</a:t>
            </a:r>
          </a:p>
        </p:txBody>
      </p:sp>
      <p:sp>
        <p:nvSpPr>
          <p:cNvPr id="6" name="Content Placeholder 1"/>
          <p:cNvSpPr txBox="1">
            <a:spLocks/>
          </p:cNvSpPr>
          <p:nvPr/>
        </p:nvSpPr>
        <p:spPr bwMode="auto">
          <a:xfrm>
            <a:off x="358775" y="765175"/>
            <a:ext cx="8426450" cy="561657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Overview:</a:t>
            </a:r>
            <a:endParaRPr lang="de-DE" dirty="0"/>
          </a:p>
          <a:p>
            <a:pPr>
              <a:buClr>
                <a:srgbClr val="0065BD"/>
              </a:buClr>
              <a:buSzPct val="60000"/>
            </a:pPr>
            <a:br>
              <a:rPr lang="de-DE" dirty="0"/>
            </a:br>
            <a:endParaRPr lang="hu-HU" dirty="0"/>
          </a:p>
          <a:p>
            <a:pPr marL="185738" indent="-185738">
              <a:buClr>
                <a:srgbClr val="0065BD"/>
              </a:buClr>
              <a:buSzPct val="100000"/>
              <a:buFont typeface="Arial" panose="020B0604020202020204" pitchFamily="34" charset="0"/>
              <a:buChar char="•"/>
            </a:pPr>
            <a:endParaRPr lang="hu-HU"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a:buClr>
                <a:srgbClr val="0065BD"/>
              </a:buClr>
              <a:buSzPct val="60000"/>
            </a:pPr>
            <a:endParaRPr lang="de-DE" dirty="0">
              <a:solidFill>
                <a:srgbClr val="0070C0"/>
              </a:solidFill>
            </a:endParaRPr>
          </a:p>
          <a:p>
            <a:pPr marL="457200" lvl="1" indent="0">
              <a:buFont typeface="Arial" pitchFamily="34" charset="0"/>
              <a:buNone/>
            </a:pPr>
            <a:endParaRPr lang="hu-HU" sz="1600" dirty="0"/>
          </a:p>
          <a:p>
            <a:pPr lvl="1"/>
            <a:endParaRPr lang="en-US" sz="1600" dirty="0"/>
          </a:p>
          <a:p>
            <a:pPr lvl="1"/>
            <a:endParaRPr lang="en-US" sz="1600" dirty="0"/>
          </a:p>
        </p:txBody>
      </p:sp>
      <p:pic>
        <p:nvPicPr>
          <p:cNvPr id="10" name="Picture 9"/>
          <p:cNvPicPr>
            <a:picLocks noChangeAspect="1"/>
          </p:cNvPicPr>
          <p:nvPr/>
        </p:nvPicPr>
        <p:blipFill>
          <a:blip r:embed="rId3"/>
          <a:stretch>
            <a:fillRect/>
          </a:stretch>
        </p:blipFill>
        <p:spPr>
          <a:xfrm>
            <a:off x="1531012" y="811643"/>
            <a:ext cx="6081976" cy="5192769"/>
          </a:xfrm>
          <a:prstGeom prst="rect">
            <a:avLst/>
          </a:prstGeom>
        </p:spPr>
      </p:pic>
      <p:sp>
        <p:nvSpPr>
          <p:cNvPr id="14" name="TextBox 19"/>
          <p:cNvSpPr txBox="1"/>
          <p:nvPr/>
        </p:nvSpPr>
        <p:spPr>
          <a:xfrm>
            <a:off x="2920743" y="6137505"/>
            <a:ext cx="3302507" cy="246221"/>
          </a:xfrm>
          <a:prstGeom prst="rect">
            <a:avLst/>
          </a:prstGeom>
          <a:noFill/>
        </p:spPr>
        <p:txBody>
          <a:bodyPr wrap="none" rtlCol="0">
            <a:spAutoFit/>
          </a:bodyPr>
          <a:lstStyle/>
          <a:p>
            <a:r>
              <a:rPr lang="de-DE" sz="1000" dirty="0">
                <a:latin typeface="Arial" panose="020B0604020202020204" pitchFamily="34" charset="0"/>
                <a:cs typeface="Arial" panose="020B0604020202020204" pitchFamily="34" charset="0"/>
              </a:rPr>
              <a:t>Effect and key components of shell structural modelling</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9053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5344176" y="827068"/>
            <a:ext cx="3661869" cy="2883035"/>
            <a:chOff x="1102688" y="2882027"/>
            <a:chExt cx="3661869" cy="2883035"/>
          </a:xfrm>
        </p:grpSpPr>
        <p:pic>
          <p:nvPicPr>
            <p:cNvPr id="7" name="Picture 6"/>
            <p:cNvPicPr>
              <a:picLocks noChangeAspect="1"/>
            </p:cNvPicPr>
            <p:nvPr/>
          </p:nvPicPr>
          <p:blipFill>
            <a:blip r:embed="rId3"/>
            <a:stretch>
              <a:fillRect/>
            </a:stretch>
          </p:blipFill>
          <p:spPr>
            <a:xfrm>
              <a:off x="1102688" y="2882027"/>
              <a:ext cx="2864874" cy="2883035"/>
            </a:xfrm>
            <a:prstGeom prst="rect">
              <a:avLst/>
            </a:prstGeom>
          </p:spPr>
        </p:pic>
        <p:sp>
          <p:nvSpPr>
            <p:cNvPr id="14" name="TextBox 13"/>
            <p:cNvSpPr txBox="1"/>
            <p:nvPr/>
          </p:nvSpPr>
          <p:spPr>
            <a:xfrm>
              <a:off x="2343146" y="2951313"/>
              <a:ext cx="1587501" cy="261610"/>
            </a:xfrm>
            <a:prstGeom prst="rect">
              <a:avLst/>
            </a:prstGeom>
            <a:noFill/>
          </p:spPr>
          <p:txBody>
            <a:bodyPr wrap="square" rtlCol="0">
              <a:spAutoFit/>
            </a:bodyPr>
            <a:lstStyle/>
            <a:p>
              <a:r>
                <a:rPr lang="en-AU" sz="1050" dirty="0">
                  <a:solidFill>
                    <a:srgbClr val="FF0000"/>
                  </a:solidFill>
                </a:rPr>
                <a:t>Displacement gap field</a:t>
              </a:r>
            </a:p>
          </p:txBody>
        </p:sp>
        <p:cxnSp>
          <p:nvCxnSpPr>
            <p:cNvPr id="11" name="Straight Connector 10"/>
            <p:cNvCxnSpPr/>
            <p:nvPr/>
          </p:nvCxnSpPr>
          <p:spPr>
            <a:xfrm flipV="1">
              <a:off x="2119312" y="3174512"/>
              <a:ext cx="319088" cy="3190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438400" y="3174512"/>
              <a:ext cx="135466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571432" y="4205752"/>
              <a:ext cx="319088" cy="3190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815284" y="3980556"/>
              <a:ext cx="1667821" cy="253916"/>
            </a:xfrm>
            <a:prstGeom prst="rect">
              <a:avLst/>
            </a:prstGeom>
            <a:noFill/>
          </p:spPr>
          <p:txBody>
            <a:bodyPr wrap="square" rtlCol="0">
              <a:spAutoFit/>
            </a:bodyPr>
            <a:lstStyle/>
            <a:p>
              <a:r>
                <a:rPr lang="en-AU" sz="1050" dirty="0">
                  <a:solidFill>
                    <a:srgbClr val="FF0000"/>
                  </a:solidFill>
                </a:rPr>
                <a:t>Shear displacement field</a:t>
              </a:r>
            </a:p>
          </p:txBody>
        </p:sp>
        <p:cxnSp>
          <p:nvCxnSpPr>
            <p:cNvPr id="17" name="Straight Connector 16"/>
            <p:cNvCxnSpPr/>
            <p:nvPr/>
          </p:nvCxnSpPr>
          <p:spPr>
            <a:xfrm>
              <a:off x="2890520" y="4205752"/>
              <a:ext cx="151384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616200" y="5105400"/>
              <a:ext cx="546100" cy="5461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096736" y="5436723"/>
              <a:ext cx="1667821" cy="253916"/>
            </a:xfrm>
            <a:prstGeom prst="rect">
              <a:avLst/>
            </a:prstGeom>
            <a:noFill/>
          </p:spPr>
          <p:txBody>
            <a:bodyPr wrap="square" rtlCol="0">
              <a:spAutoFit/>
            </a:bodyPr>
            <a:lstStyle/>
            <a:p>
              <a:r>
                <a:rPr lang="en-AU" sz="1050" dirty="0">
                  <a:solidFill>
                    <a:srgbClr val="FF0000"/>
                  </a:solidFill>
                </a:rPr>
                <a:t>KT displacement field</a:t>
              </a:r>
            </a:p>
          </p:txBody>
        </p:sp>
      </p:grpSp>
      <p:sp>
        <p:nvSpPr>
          <p:cNvPr id="6" name="Content Placeholder 1"/>
          <p:cNvSpPr txBox="1">
            <a:spLocks/>
          </p:cNvSpPr>
          <p:nvPr/>
        </p:nvSpPr>
        <p:spPr bwMode="auto">
          <a:xfrm>
            <a:off x="358775" y="765175"/>
            <a:ext cx="4340816" cy="561657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Original DSG linear triangle formulation:</a:t>
            </a:r>
          </a:p>
          <a:p>
            <a:pPr marL="185738" indent="-185738">
              <a:buClr>
                <a:srgbClr val="0065BD"/>
              </a:buClr>
              <a:buSzPct val="100000"/>
              <a:buFont typeface="Arial" panose="020B0604020202020204" pitchFamily="34" charset="0"/>
              <a:buChar char="•"/>
            </a:pPr>
            <a:r>
              <a:rPr lang="de-DE" dirty="0"/>
              <a:t>Depdendent on nodal ordering</a:t>
            </a:r>
          </a:p>
          <a:p>
            <a:pPr marL="185738" indent="-185738">
              <a:buClr>
                <a:srgbClr val="0065BD"/>
              </a:buClr>
              <a:buSzPct val="100000"/>
              <a:buFont typeface="Arial" panose="020B0604020202020204" pitchFamily="34" charset="0"/>
              <a:buChar char="•"/>
            </a:pPr>
            <a:r>
              <a:rPr lang="de-DE" dirty="0"/>
              <a:t>Effect diminishes with mesh refinement</a:t>
            </a:r>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a:buClr>
                <a:srgbClr val="0065BD"/>
              </a:buClr>
              <a:buSzPct val="60000"/>
            </a:pPr>
            <a:r>
              <a:rPr lang="de-DE" dirty="0">
                <a:solidFill>
                  <a:srgbClr val="0065BD"/>
                </a:solidFill>
              </a:rPr>
              <a:t>DSG extensions to address numbering dependency:</a:t>
            </a:r>
          </a:p>
          <a:p>
            <a:pPr marL="185738" indent="-185738">
              <a:buClr>
                <a:srgbClr val="0065BD"/>
              </a:buClr>
              <a:buSzPct val="100000"/>
              <a:buFont typeface="Arial" panose="020B0604020202020204" pitchFamily="34" charset="0"/>
              <a:buChar char="•"/>
            </a:pPr>
            <a:r>
              <a:rPr lang="de-DE" dirty="0"/>
              <a:t>DSGc3 proof of concept </a:t>
            </a:r>
            <a:r>
              <a:rPr lang="de-DE" i="1" dirty="0"/>
              <a:t>[Bletzinger]</a:t>
            </a:r>
          </a:p>
          <a:p>
            <a:pPr marL="185738" indent="-185738">
              <a:buClr>
                <a:srgbClr val="0065BD"/>
              </a:buClr>
              <a:buSzPct val="100000"/>
              <a:buFont typeface="Arial" panose="020B0604020202020204" pitchFamily="34" charset="0"/>
              <a:buChar char="•"/>
            </a:pPr>
            <a:r>
              <a:rPr lang="de-DE" dirty="0"/>
              <a:t>Cell-Smoothed DSG (CS-DSG) </a:t>
            </a:r>
            <a:br>
              <a:rPr lang="de-DE" dirty="0"/>
            </a:br>
            <a:r>
              <a:rPr lang="de-DE" i="1" dirty="0"/>
              <a:t>[T. Nguyen-Thoi et al., 2013]</a:t>
            </a:r>
            <a:endParaRPr lang="hu-HU" i="1" dirty="0"/>
          </a:p>
          <a:p>
            <a:pPr>
              <a:buClr>
                <a:srgbClr val="0065BD"/>
              </a:buClr>
              <a:buSzPct val="100000"/>
            </a:pPr>
            <a:endParaRPr lang="en-AU" dirty="0"/>
          </a:p>
          <a:p>
            <a:pPr>
              <a:buClr>
                <a:srgbClr val="0065BD"/>
              </a:buClr>
              <a:buSzPct val="100000"/>
            </a:pPr>
            <a:endParaRPr lang="en-AU" dirty="0"/>
          </a:p>
          <a:p>
            <a:pPr>
              <a:buClr>
                <a:srgbClr val="0065BD"/>
              </a:buClr>
              <a:buSzPct val="60000"/>
            </a:pPr>
            <a:r>
              <a:rPr lang="de-DE" dirty="0">
                <a:solidFill>
                  <a:srgbClr val="0065BD"/>
                </a:solidFill>
              </a:rPr>
              <a:t>CS-DSG or DSG?:</a:t>
            </a:r>
          </a:p>
          <a:p>
            <a:pPr marL="185738" indent="-185738">
              <a:buClr>
                <a:srgbClr val="0065BD"/>
              </a:buClr>
              <a:buSzPct val="100000"/>
              <a:buFont typeface="Arial" panose="020B0604020202020204" pitchFamily="34" charset="0"/>
              <a:buChar char="•"/>
            </a:pPr>
            <a:r>
              <a:rPr lang="de-DE" dirty="0"/>
              <a:t>DSG preferred for 99% of scenarios</a:t>
            </a:r>
          </a:p>
          <a:p>
            <a:pPr marL="185738" indent="-185738">
              <a:buClr>
                <a:srgbClr val="0065BD"/>
              </a:buClr>
              <a:buSzPct val="100000"/>
              <a:buFont typeface="Arial" panose="020B0604020202020204" pitchFamily="34" charset="0"/>
              <a:buChar char="•"/>
            </a:pPr>
            <a:r>
              <a:rPr lang="de-DE" dirty="0"/>
              <a:t>CS-DSG for very coarse meshes (ca. &lt; 10 elements)</a:t>
            </a:r>
          </a:p>
          <a:p>
            <a:pPr marL="185738" indent="-185738">
              <a:buClr>
                <a:srgbClr val="0065BD"/>
              </a:buClr>
              <a:buSzPct val="100000"/>
              <a:buFont typeface="Arial" panose="020B0604020202020204" pitchFamily="34" charset="0"/>
              <a:buChar char="•"/>
            </a:pPr>
            <a:r>
              <a:rPr lang="de-DE" dirty="0"/>
              <a:t>It all comes back to understanding the element‘s capabilities and limitations!</a:t>
            </a:r>
            <a:endParaRPr lang="hu-HU" dirty="0"/>
          </a:p>
          <a:p>
            <a:pPr marL="457200" lvl="1" indent="0">
              <a:buNone/>
            </a:pPr>
            <a:endParaRPr lang="de-DE" sz="1600" dirty="0"/>
          </a:p>
          <a:p>
            <a:pPr marL="457200" lvl="1" indent="0">
              <a:buNone/>
            </a:pPr>
            <a:endParaRPr lang="de-DE" sz="1600" dirty="0"/>
          </a:p>
          <a:p>
            <a:pPr marL="185738" indent="-185738">
              <a:buClr>
                <a:srgbClr val="0065BD"/>
              </a:buClr>
              <a:buSzPct val="100000"/>
              <a:buFont typeface="Arial" panose="020B0604020202020204" pitchFamily="34" charset="0"/>
              <a:buChar char="•"/>
            </a:pPr>
            <a:endParaRPr lang="hu-HU"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a:buClr>
                <a:srgbClr val="0065BD"/>
              </a:buClr>
              <a:buSzPct val="60000"/>
            </a:pPr>
            <a:endParaRPr lang="de-DE" dirty="0">
              <a:solidFill>
                <a:srgbClr val="0070C0"/>
              </a:solidFill>
            </a:endParaRPr>
          </a:p>
          <a:p>
            <a:pPr marL="457200" lvl="1" indent="0">
              <a:buFont typeface="Arial" pitchFamily="34" charset="0"/>
              <a:buNone/>
            </a:pPr>
            <a:endParaRPr lang="hu-HU" sz="1600" dirty="0"/>
          </a:p>
          <a:p>
            <a:pPr lvl="1"/>
            <a:endParaRPr lang="en-US" sz="1600" dirty="0"/>
          </a:p>
          <a:p>
            <a:pPr lvl="1"/>
            <a:endParaRPr lang="en-US" sz="1600" dirty="0"/>
          </a:p>
        </p:txBody>
      </p:sp>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24</a:t>
            </a:fld>
            <a:endParaRPr lang="de-DE" dirty="0"/>
          </a:p>
        </p:txBody>
      </p:sp>
      <p:sp>
        <p:nvSpPr>
          <p:cNvPr id="5" name="Titel 4"/>
          <p:cNvSpPr>
            <a:spLocks noGrp="1"/>
          </p:cNvSpPr>
          <p:nvPr>
            <p:ph type="title"/>
          </p:nvPr>
        </p:nvSpPr>
        <p:spPr/>
        <p:txBody>
          <a:bodyPr/>
          <a:lstStyle/>
          <a:p>
            <a:r>
              <a:rPr lang="de-DE" dirty="0"/>
              <a:t>Extension of DSG linear triangle element technology</a:t>
            </a:r>
          </a:p>
        </p:txBody>
      </p:sp>
      <p:pic>
        <p:nvPicPr>
          <p:cNvPr id="2" name="Picture 1"/>
          <p:cNvPicPr>
            <a:picLocks noChangeAspect="1"/>
          </p:cNvPicPr>
          <p:nvPr/>
        </p:nvPicPr>
        <p:blipFill>
          <a:blip r:embed="rId4"/>
          <a:stretch>
            <a:fillRect/>
          </a:stretch>
        </p:blipFill>
        <p:spPr>
          <a:xfrm>
            <a:off x="5344176" y="4222879"/>
            <a:ext cx="3195831" cy="1968226"/>
          </a:xfrm>
          <a:prstGeom prst="rect">
            <a:avLst/>
          </a:prstGeom>
        </p:spPr>
      </p:pic>
      <p:sp>
        <p:nvSpPr>
          <p:cNvPr id="8" name="TextBox 19"/>
          <p:cNvSpPr txBox="1"/>
          <p:nvPr/>
        </p:nvSpPr>
        <p:spPr>
          <a:xfrm>
            <a:off x="6154441" y="3776235"/>
            <a:ext cx="1544012" cy="246221"/>
          </a:xfrm>
          <a:prstGeom prst="rect">
            <a:avLst/>
          </a:prstGeom>
          <a:noFill/>
        </p:spPr>
        <p:txBody>
          <a:bodyPr wrap="none" rtlCol="0">
            <a:spAutoFit/>
          </a:bodyPr>
          <a:lstStyle/>
          <a:p>
            <a:r>
              <a:rPr lang="de-DE" sz="1000" dirty="0">
                <a:latin typeface="Arial" panose="020B0604020202020204" pitchFamily="34" charset="0"/>
                <a:cs typeface="Arial" panose="020B0604020202020204" pitchFamily="34" charset="0"/>
              </a:rPr>
              <a:t>DSGc3 proof of concept</a:t>
            </a:r>
            <a:endParaRPr lang="en-US" sz="1000" dirty="0">
              <a:latin typeface="Arial" panose="020B0604020202020204" pitchFamily="34" charset="0"/>
              <a:cs typeface="Arial" panose="020B0604020202020204" pitchFamily="34" charset="0"/>
            </a:endParaRPr>
          </a:p>
        </p:txBody>
      </p:sp>
      <p:sp>
        <p:nvSpPr>
          <p:cNvPr id="9" name="TextBox 19"/>
          <p:cNvSpPr txBox="1"/>
          <p:nvPr/>
        </p:nvSpPr>
        <p:spPr>
          <a:xfrm>
            <a:off x="6317562" y="6069200"/>
            <a:ext cx="1249060" cy="246221"/>
          </a:xfrm>
          <a:prstGeom prst="rect">
            <a:avLst/>
          </a:prstGeom>
          <a:noFill/>
        </p:spPr>
        <p:txBody>
          <a:bodyPr wrap="none" rtlCol="0">
            <a:spAutoFit/>
          </a:bodyPr>
          <a:lstStyle/>
          <a:p>
            <a:r>
              <a:rPr lang="de-DE" sz="1000" dirty="0">
                <a:latin typeface="Arial" panose="020B0604020202020204" pitchFamily="34" charset="0"/>
                <a:cs typeface="Arial" panose="020B0604020202020204" pitchFamily="34" charset="0"/>
              </a:rPr>
              <a:t>CS-DSG approach</a:t>
            </a:r>
            <a:endParaRPr lang="en-US" sz="1000" dirty="0">
              <a:latin typeface="Arial" panose="020B0604020202020204" pitchFamily="34" charset="0"/>
              <a:cs typeface="Arial" panose="020B0604020202020204" pitchFamily="34" charset="0"/>
            </a:endParaRPr>
          </a:p>
        </p:txBody>
      </p:sp>
      <p:cxnSp>
        <p:nvCxnSpPr>
          <p:cNvPr id="22" name="Straight Connector 21"/>
          <p:cNvCxnSpPr/>
          <p:nvPr/>
        </p:nvCxnSpPr>
        <p:spPr>
          <a:xfrm>
            <a:off x="7398285" y="3596541"/>
            <a:ext cx="132630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864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25</a:t>
            </a:fld>
            <a:endParaRPr lang="de-DE" dirty="0"/>
          </a:p>
        </p:txBody>
      </p:sp>
      <p:sp>
        <p:nvSpPr>
          <p:cNvPr id="5" name="Titel 4"/>
          <p:cNvSpPr>
            <a:spLocks noGrp="1"/>
          </p:cNvSpPr>
          <p:nvPr>
            <p:ph type="title"/>
          </p:nvPr>
        </p:nvSpPr>
        <p:spPr/>
        <p:txBody>
          <a:bodyPr/>
          <a:lstStyle/>
          <a:p>
            <a:r>
              <a:rPr lang="de-DE" dirty="0"/>
              <a:t>Motivation </a:t>
            </a:r>
            <a:r>
              <a:rPr lang="de-DE" dirty="0" err="1"/>
              <a:t>and</a:t>
            </a:r>
            <a:r>
              <a:rPr lang="de-DE" dirty="0"/>
              <a:t> </a:t>
            </a:r>
            <a:r>
              <a:rPr lang="de-DE" dirty="0" err="1"/>
              <a:t>objectives</a:t>
            </a:r>
            <a:endParaRPr lang="de-DE" dirty="0"/>
          </a:p>
        </p:txBody>
      </p:sp>
      <p:sp>
        <p:nvSpPr>
          <p:cNvPr id="6" name="Content Placeholder 1"/>
          <p:cNvSpPr txBox="1">
            <a:spLocks/>
          </p:cNvSpPr>
          <p:nvPr/>
        </p:nvSpPr>
        <p:spPr bwMode="auto">
          <a:xfrm>
            <a:off x="358775" y="765175"/>
            <a:ext cx="8426450" cy="561657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Motivation:</a:t>
            </a:r>
          </a:p>
          <a:p>
            <a:pPr algn="ctr">
              <a:buClr>
                <a:srgbClr val="0065BD"/>
              </a:buClr>
              <a:buSzPct val="100000"/>
            </a:pPr>
            <a:r>
              <a:rPr lang="en-AU" i="1" dirty="0"/>
              <a:t>How can the risk of improper shell finite element analyses be managed?</a:t>
            </a:r>
            <a:endParaRPr lang="hu-HU" i="1" dirty="0"/>
          </a:p>
          <a:p>
            <a:pPr>
              <a:buClr>
                <a:srgbClr val="0065BD"/>
              </a:buClr>
              <a:buSzPct val="100000"/>
            </a:pPr>
            <a:br>
              <a:rPr lang="de-DE" dirty="0"/>
            </a:br>
            <a:br>
              <a:rPr lang="de-DE" dirty="0"/>
            </a:br>
            <a:endParaRPr lang="de-DE" dirty="0"/>
          </a:p>
          <a:p>
            <a:pPr>
              <a:buClr>
                <a:srgbClr val="0065BD"/>
              </a:buClr>
              <a:buSzPct val="60000"/>
            </a:pPr>
            <a:r>
              <a:rPr lang="de-DE" dirty="0">
                <a:solidFill>
                  <a:srgbClr val="0065BD"/>
                </a:solidFill>
              </a:rPr>
              <a:t>Objectives:</a:t>
            </a:r>
            <a:br>
              <a:rPr lang="de-DE" dirty="0">
                <a:solidFill>
                  <a:srgbClr val="0065BD"/>
                </a:solidFill>
              </a:rPr>
            </a:br>
            <a:endParaRPr lang="de-DE" dirty="0">
              <a:solidFill>
                <a:srgbClr val="92D050"/>
              </a:solidFill>
            </a:endParaRPr>
          </a:p>
          <a:p>
            <a:pPr marL="285750" indent="-285750">
              <a:buClr>
                <a:srgbClr val="92D050"/>
              </a:buClr>
              <a:buSzPct val="100000"/>
              <a:buFont typeface="Wingdings" panose="05000000000000000000" pitchFamily="2" charset="2"/>
              <a:buChar char="ü"/>
            </a:pPr>
            <a:r>
              <a:rPr lang="en-AU" dirty="0">
                <a:solidFill>
                  <a:srgbClr val="92D050"/>
                </a:solidFill>
              </a:rPr>
              <a:t>Implement two advanced shell finite elements in the multi-physics code Kratos with the following functionality:</a:t>
            </a:r>
          </a:p>
          <a:p>
            <a:pPr marL="546101" lvl="2" indent="-185738">
              <a:buClr>
                <a:srgbClr val="92D050"/>
              </a:buClr>
              <a:buSzPct val="100000"/>
            </a:pPr>
            <a:r>
              <a:rPr lang="en-AU" dirty="0">
                <a:solidFill>
                  <a:srgbClr val="92D050"/>
                </a:solidFill>
              </a:rPr>
              <a:t>Geometrically linear/non-linear static/dynamic analysis</a:t>
            </a:r>
          </a:p>
          <a:p>
            <a:pPr marL="546101" lvl="2" indent="-185738">
              <a:buClr>
                <a:srgbClr val="92D050"/>
              </a:buClr>
              <a:buSzPct val="100000"/>
            </a:pPr>
            <a:r>
              <a:rPr lang="en-AU" dirty="0">
                <a:solidFill>
                  <a:srgbClr val="92D050"/>
                </a:solidFill>
              </a:rPr>
              <a:t>Linear elastic isotropic and orthotropic laminate materials</a:t>
            </a:r>
          </a:p>
          <a:p>
            <a:pPr marL="546101" lvl="2" indent="-185738">
              <a:buClr>
                <a:srgbClr val="92D050"/>
              </a:buClr>
              <a:buSzPct val="100000"/>
            </a:pPr>
            <a:r>
              <a:rPr lang="en-AU" dirty="0">
                <a:solidFill>
                  <a:srgbClr val="92D050"/>
                </a:solidFill>
              </a:rPr>
              <a:t>Recovery of stresses, strains and Tsai-Wu reserve factor</a:t>
            </a:r>
            <a:br>
              <a:rPr lang="en-AU" dirty="0">
                <a:solidFill>
                  <a:srgbClr val="92D050"/>
                </a:solidFill>
              </a:rPr>
            </a:br>
            <a:endParaRPr lang="en-AU" dirty="0">
              <a:solidFill>
                <a:srgbClr val="92D050"/>
              </a:solidFill>
            </a:endParaRPr>
          </a:p>
          <a:p>
            <a:pPr marL="285750" indent="-285750">
              <a:buClr>
                <a:srgbClr val="92D050"/>
              </a:buClr>
              <a:buSzPct val="100000"/>
              <a:buFont typeface="Wingdings" panose="05000000000000000000" pitchFamily="2" charset="2"/>
              <a:buChar char="ü"/>
            </a:pPr>
            <a:r>
              <a:rPr lang="en-AU" dirty="0">
                <a:solidFill>
                  <a:srgbClr val="92D050"/>
                </a:solidFill>
              </a:rPr>
              <a:t>Investigate the structural modelling of advanced shell finite elements by examining the interaction between structural behaviour, base formulations, enhancing technologies and formulation-mesh-dependency.</a:t>
            </a:r>
            <a:endParaRPr lang="hu-HU" dirty="0">
              <a:solidFill>
                <a:srgbClr val="92D050"/>
              </a:solidFill>
            </a:endParaRPr>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a:buClr>
                <a:srgbClr val="0065BD"/>
              </a:buClr>
              <a:buSzPct val="60000"/>
            </a:pPr>
            <a:endParaRPr lang="de-DE" dirty="0">
              <a:solidFill>
                <a:srgbClr val="0070C0"/>
              </a:solidFill>
            </a:endParaRPr>
          </a:p>
          <a:p>
            <a:pPr marL="457200" lvl="1" indent="0">
              <a:buFont typeface="Arial" pitchFamily="34" charset="0"/>
              <a:buNone/>
            </a:pPr>
            <a:endParaRPr lang="hu-HU" sz="1600" dirty="0"/>
          </a:p>
          <a:p>
            <a:pPr lvl="1"/>
            <a:endParaRPr lang="en-US" sz="1600" dirty="0"/>
          </a:p>
          <a:p>
            <a:pPr lvl="1"/>
            <a:endParaRPr lang="en-US" sz="1600" dirty="0"/>
          </a:p>
        </p:txBody>
      </p:sp>
    </p:spTree>
    <p:extLst>
      <p:ext uri="{BB962C8B-B14F-4D97-AF65-F5344CB8AC3E}">
        <p14:creationId xmlns:p14="http://schemas.microsoft.com/office/powerpoint/2010/main" val="1431873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767" y="796579"/>
            <a:ext cx="3055387" cy="3852087"/>
          </a:xfrm>
          <a:prstGeom prst="rect">
            <a:avLst/>
          </a:prstGeom>
        </p:spPr>
      </p:pic>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26</a:t>
            </a:fld>
            <a:endParaRPr lang="de-DE" dirty="0"/>
          </a:p>
        </p:txBody>
      </p:sp>
      <p:sp>
        <p:nvSpPr>
          <p:cNvPr id="5" name="Titel 4"/>
          <p:cNvSpPr>
            <a:spLocks noGrp="1"/>
          </p:cNvSpPr>
          <p:nvPr>
            <p:ph type="title"/>
          </p:nvPr>
        </p:nvSpPr>
        <p:spPr/>
        <p:txBody>
          <a:bodyPr/>
          <a:lstStyle/>
          <a:p>
            <a:r>
              <a:rPr lang="de-DE" dirty="0"/>
              <a:t>Thank you</a:t>
            </a:r>
          </a:p>
        </p:txBody>
      </p:sp>
      <p:sp>
        <p:nvSpPr>
          <p:cNvPr id="8" name="Content Placeholder 1"/>
          <p:cNvSpPr txBox="1">
            <a:spLocks/>
          </p:cNvSpPr>
          <p:nvPr/>
        </p:nvSpPr>
        <p:spPr bwMode="auto">
          <a:xfrm>
            <a:off x="358775" y="4949657"/>
            <a:ext cx="8426450" cy="161925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Further discussion:</a:t>
            </a:r>
            <a:endParaRPr lang="hu-HU" sz="1600" dirty="0"/>
          </a:p>
          <a:p>
            <a:pPr lvl="1"/>
            <a:endParaRPr lang="en-US" sz="1600" dirty="0"/>
          </a:p>
          <a:p>
            <a:pPr lvl="1"/>
            <a:endParaRPr lang="en-US" sz="1600" dirty="0"/>
          </a:p>
        </p:txBody>
      </p:sp>
      <p:graphicFrame>
        <p:nvGraphicFramePr>
          <p:cNvPr id="12" name="Table 11"/>
          <p:cNvGraphicFramePr>
            <a:graphicFrameLocks noGrp="1"/>
          </p:cNvGraphicFramePr>
          <p:nvPr>
            <p:extLst>
              <p:ext uri="{D42A27DB-BD31-4B8C-83A1-F6EECF244321}">
                <p14:modId xmlns:p14="http://schemas.microsoft.com/office/powerpoint/2010/main" val="1107791666"/>
              </p:ext>
            </p:extLst>
          </p:nvPr>
        </p:nvGraphicFramePr>
        <p:xfrm>
          <a:off x="358777" y="5205364"/>
          <a:ext cx="8426450" cy="2142440"/>
        </p:xfrm>
        <a:graphic>
          <a:graphicData uri="http://schemas.openxmlformats.org/drawingml/2006/table">
            <a:tbl>
              <a:tblPr firstRow="1" bandRow="1">
                <a:tableStyleId>{5940675A-B579-460E-94D1-54222C63F5DA}</a:tableStyleId>
              </a:tblPr>
              <a:tblGrid>
                <a:gridCol w="1685290">
                  <a:extLst>
                    <a:ext uri="{9D8B030D-6E8A-4147-A177-3AD203B41FA5}">
                      <a16:colId xmlns:a16="http://schemas.microsoft.com/office/drawing/2014/main" val="132892682"/>
                    </a:ext>
                  </a:extLst>
                </a:gridCol>
                <a:gridCol w="1685290">
                  <a:extLst>
                    <a:ext uri="{9D8B030D-6E8A-4147-A177-3AD203B41FA5}">
                      <a16:colId xmlns:a16="http://schemas.microsoft.com/office/drawing/2014/main" val="2859917348"/>
                    </a:ext>
                  </a:extLst>
                </a:gridCol>
                <a:gridCol w="1685290">
                  <a:extLst>
                    <a:ext uri="{9D8B030D-6E8A-4147-A177-3AD203B41FA5}">
                      <a16:colId xmlns:a16="http://schemas.microsoft.com/office/drawing/2014/main" val="940841605"/>
                    </a:ext>
                  </a:extLst>
                </a:gridCol>
                <a:gridCol w="1685290">
                  <a:extLst>
                    <a:ext uri="{9D8B030D-6E8A-4147-A177-3AD203B41FA5}">
                      <a16:colId xmlns:a16="http://schemas.microsoft.com/office/drawing/2014/main" val="3326801510"/>
                    </a:ext>
                  </a:extLst>
                </a:gridCol>
                <a:gridCol w="1685290">
                  <a:extLst>
                    <a:ext uri="{9D8B030D-6E8A-4147-A177-3AD203B41FA5}">
                      <a16:colId xmlns:a16="http://schemas.microsoft.com/office/drawing/2014/main" val="2754471806"/>
                    </a:ext>
                  </a:extLst>
                </a:gridCol>
              </a:tblGrid>
              <a:tr h="616617">
                <a:tc>
                  <a:txBody>
                    <a:bodyPr/>
                    <a:lstStyle/>
                    <a:p>
                      <a:pPr algn="ctr"/>
                      <a:r>
                        <a:rPr lang="en-AU" sz="1200" dirty="0">
                          <a:solidFill>
                            <a:schemeClr val="bg1">
                              <a:lumMod val="50000"/>
                            </a:schemeClr>
                          </a:solidFill>
                        </a:rPr>
                        <a:t>CS-DSG formulation details</a:t>
                      </a:r>
                      <a:endParaRPr lang="en-AU" sz="1200" b="0" dirty="0">
                        <a:solidFill>
                          <a:schemeClr val="bg1">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200" dirty="0">
                          <a:solidFill>
                            <a:schemeClr val="bg1">
                              <a:lumMod val="50000"/>
                            </a:schemeClr>
                          </a:solidFill>
                        </a:rPr>
                        <a:t>DSG vs CS-DSG study</a:t>
                      </a:r>
                      <a:endParaRPr lang="en-AU" sz="1200" b="0" dirty="0">
                        <a:solidFill>
                          <a:schemeClr val="bg1">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200" b="0" dirty="0">
                          <a:solidFill>
                            <a:schemeClr val="bg1">
                              <a:lumMod val="50000"/>
                            </a:schemeClr>
                          </a:solidFill>
                        </a:rPr>
                        <a:t>Dome analysis and Stenberg stabilisation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200" dirty="0">
                          <a:solidFill>
                            <a:schemeClr val="bg1">
                              <a:lumMod val="50000"/>
                            </a:schemeClr>
                          </a:solidFill>
                        </a:rPr>
                        <a:t>Selected composite validation results</a:t>
                      </a:r>
                      <a:endParaRPr lang="en-AU" sz="1200" b="0" dirty="0">
                        <a:solidFill>
                          <a:schemeClr val="bg1">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AU" sz="1200" dirty="0">
                          <a:solidFill>
                            <a:schemeClr val="bg1">
                              <a:lumMod val="50000"/>
                            </a:schemeClr>
                          </a:solidFill>
                        </a:rPr>
                        <a:t>Euler buckling study</a:t>
                      </a:r>
                      <a:endParaRPr lang="en-AU" sz="1200" b="0" dirty="0">
                        <a:solidFill>
                          <a:schemeClr val="bg1">
                            <a:lumMod val="5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96297309"/>
                  </a:ext>
                </a:extLst>
              </a:tr>
              <a:tr h="1525823">
                <a:tc>
                  <a:txBody>
                    <a:bodyPr/>
                    <a:lstStyle/>
                    <a:p>
                      <a:pPr algn="ctr"/>
                      <a:endParaRPr lang="en-AU" sz="14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14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14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14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AU" sz="1400" b="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9953919"/>
                  </a:ext>
                </a:extLst>
              </a:tr>
            </a:tbl>
          </a:graphicData>
        </a:graphic>
      </p:graphicFrame>
      <mc:AlternateContent xmlns:mc="http://schemas.openxmlformats.org/markup-compatibility/2006" xmlns:pslz="http://schemas.microsoft.com/office/powerpoint/2016/slidezoom">
        <mc:Choice Requires="pslz">
          <p:graphicFrame>
            <p:nvGraphicFramePr>
              <p:cNvPr id="17" name="Slide Zoom 16"/>
              <p:cNvGraphicFramePr>
                <a:graphicFrameLocks noChangeAspect="1"/>
              </p:cNvGraphicFramePr>
              <p:nvPr>
                <p:extLst>
                  <p:ext uri="{D42A27DB-BD31-4B8C-83A1-F6EECF244321}">
                    <p14:modId xmlns:p14="http://schemas.microsoft.com/office/powerpoint/2010/main" val="793961622"/>
                  </p:ext>
                </p:extLst>
              </p:nvPr>
            </p:nvGraphicFramePr>
            <p:xfrm>
              <a:off x="2533980" y="5751844"/>
              <a:ext cx="720000" cy="540000"/>
            </p:xfrm>
            <a:graphic>
              <a:graphicData uri="http://schemas.microsoft.com/office/powerpoint/2016/slidezoom">
                <pslz:sldZm>
                  <pslz:sldZmObj sldId="306" cId="2974493917">
                    <pslz:zmPr id="{F12AA7D1-780D-40AD-B707-54777DFE5C07}" returnToParent="0" transitionDur="1000">
                      <p166:blipFill xmlns:p166="http://schemas.microsoft.com/office/powerpoint/2016/6/main">
                        <a:blip r:embed="rId3"/>
                        <a:stretch>
                          <a:fillRect/>
                        </a:stretch>
                      </p166:blipFill>
                      <p166:spPr xmlns:p166="http://schemas.microsoft.com/office/powerpoint/2016/6/main">
                        <a:xfrm>
                          <a:off x="0" y="0"/>
                          <a:ext cx="720000" cy="540000"/>
                        </a:xfrm>
                        <a:prstGeom prst="rect">
                          <a:avLst/>
                        </a:prstGeom>
                        <a:ln w="3175">
                          <a:solidFill>
                            <a:prstClr val="ltGray"/>
                          </a:solidFill>
                        </a:ln>
                      </p166:spPr>
                    </pslz:zmPr>
                  </pslz:sldZmObj>
                </pslz:sldZm>
              </a:graphicData>
            </a:graphic>
          </p:graphicFrame>
        </mc:Choice>
        <mc:Fallback xmlns="">
          <p:pic>
            <p:nvPicPr>
              <p:cNvPr id="17" name="Slide Zoom 16">
                <a:hlinkClick r:id="rId4" action="ppaction://hlinksldjump"/>
              </p:cNvPr>
              <p:cNvPicPr>
                <a:picLocks noGrp="1" noRot="1" noChangeAspect="1" noMove="1" noResize="1" noEditPoints="1" noAdjustHandles="1" noChangeArrowheads="1" noChangeShapeType="1"/>
              </p:cNvPicPr>
              <p:nvPr/>
            </p:nvPicPr>
            <p:blipFill>
              <a:blip r:embed="rId5"/>
              <a:stretch>
                <a:fillRect/>
              </a:stretch>
            </p:blipFill>
            <p:spPr>
              <a:xfrm>
                <a:off x="2533980" y="5751844"/>
                <a:ext cx="720000" cy="540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p:cNvGraphicFramePr>
                <a:graphicFrameLocks noChangeAspect="1"/>
              </p:cNvGraphicFramePr>
              <p:nvPr>
                <p:extLst>
                  <p:ext uri="{D42A27DB-BD31-4B8C-83A1-F6EECF244321}">
                    <p14:modId xmlns:p14="http://schemas.microsoft.com/office/powerpoint/2010/main" val="2372802769"/>
                  </p:ext>
                </p:extLst>
              </p:nvPr>
            </p:nvGraphicFramePr>
            <p:xfrm>
              <a:off x="5897304" y="5745500"/>
              <a:ext cx="720000" cy="540000"/>
            </p:xfrm>
            <a:graphic>
              <a:graphicData uri="http://schemas.microsoft.com/office/powerpoint/2016/slidezoom">
                <pslz:sldZm>
                  <pslz:sldZmObj sldId="317" cId="3052762496">
                    <pslz:zmPr id="{C434DA87-FFD8-46B1-8B3D-A8DF107CDE30}" returnToParent="0" transitionDur="1000">
                      <p166:blipFill xmlns:p166="http://schemas.microsoft.com/office/powerpoint/2016/6/main">
                        <a:blip r:embed="rId6"/>
                        <a:stretch>
                          <a:fillRect/>
                        </a:stretch>
                      </p166:blipFill>
                      <p166:spPr xmlns:p166="http://schemas.microsoft.com/office/powerpoint/2016/6/main">
                        <a:xfrm>
                          <a:off x="0" y="0"/>
                          <a:ext cx="720000" cy="540000"/>
                        </a:xfrm>
                        <a:prstGeom prst="rect">
                          <a:avLst/>
                        </a:prstGeom>
                        <a:ln w="3175">
                          <a:solidFill>
                            <a:prstClr val="ltGray"/>
                          </a:solidFill>
                        </a:ln>
                      </p166:spPr>
                    </pslz:zmPr>
                  </pslz:sldZmObj>
                </pslz:sldZm>
              </a:graphicData>
            </a:graphic>
          </p:graphicFrame>
        </mc:Choice>
        <mc:Fallback xmlns="">
          <p:pic>
            <p:nvPicPr>
              <p:cNvPr id="9" name="Slide Zoom 8">
                <a:hlinkClick r:id="rId7" action="ppaction://hlinksldjump"/>
              </p:cNvPr>
              <p:cNvPicPr>
                <a:picLocks noGrp="1" noRot="1" noChangeAspect="1" noMove="1" noResize="1" noEditPoints="1" noAdjustHandles="1" noChangeArrowheads="1" noChangeShapeType="1"/>
              </p:cNvPicPr>
              <p:nvPr/>
            </p:nvPicPr>
            <p:blipFill>
              <a:blip r:embed="rId8"/>
              <a:stretch>
                <a:fillRect/>
              </a:stretch>
            </p:blipFill>
            <p:spPr>
              <a:xfrm>
                <a:off x="5897304" y="5745500"/>
                <a:ext cx="720000" cy="540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p:cNvGraphicFramePr>
                <a:graphicFrameLocks noChangeAspect="1"/>
              </p:cNvGraphicFramePr>
              <p:nvPr>
                <p:extLst>
                  <p:ext uri="{D42A27DB-BD31-4B8C-83A1-F6EECF244321}">
                    <p14:modId xmlns:p14="http://schemas.microsoft.com/office/powerpoint/2010/main" val="881301023"/>
                  </p:ext>
                </p:extLst>
              </p:nvPr>
            </p:nvGraphicFramePr>
            <p:xfrm>
              <a:off x="7642421" y="5728567"/>
              <a:ext cx="720000" cy="540000"/>
            </p:xfrm>
            <a:graphic>
              <a:graphicData uri="http://schemas.microsoft.com/office/powerpoint/2016/slidezoom">
                <pslz:sldZm>
                  <pslz:sldZmObj sldId="276" cId="1761847216">
                    <pslz:zmPr id="{B55BE0ED-FDA2-409C-9B21-209D752416F7}" returnToParent="0" transitionDur="1000">
                      <p166:blipFill xmlns:p166="http://schemas.microsoft.com/office/powerpoint/2016/6/main">
                        <a:blip r:embed="rId9"/>
                        <a:stretch>
                          <a:fillRect/>
                        </a:stretch>
                      </p166:blipFill>
                      <p166:spPr xmlns:p166="http://schemas.microsoft.com/office/powerpoint/2016/6/main">
                        <a:xfrm>
                          <a:off x="0" y="0"/>
                          <a:ext cx="720000" cy="540000"/>
                        </a:xfrm>
                        <a:prstGeom prst="rect">
                          <a:avLst/>
                        </a:prstGeom>
                        <a:ln w="3175">
                          <a:solidFill>
                            <a:prstClr val="ltGray"/>
                          </a:solidFill>
                        </a:ln>
                      </p166:spPr>
                    </pslz:zmPr>
                  </pslz:sldZmObj>
                </pslz:sldZm>
              </a:graphicData>
            </a:graphic>
          </p:graphicFrame>
        </mc:Choice>
        <mc:Fallback xmlns="">
          <p:pic>
            <p:nvPicPr>
              <p:cNvPr id="7" name="Slide Zoom 6">
                <a:hlinkClick r:id="rId10" action="ppaction://hlinksldjump"/>
              </p:cNvPr>
              <p:cNvPicPr>
                <a:picLocks noGrp="1" noRot="1" noChangeAspect="1" noMove="1" noResize="1" noEditPoints="1" noAdjustHandles="1" noChangeArrowheads="1" noChangeShapeType="1"/>
              </p:cNvPicPr>
              <p:nvPr/>
            </p:nvPicPr>
            <p:blipFill>
              <a:blip r:embed="rId11"/>
              <a:stretch>
                <a:fillRect/>
              </a:stretch>
            </p:blipFill>
            <p:spPr>
              <a:xfrm>
                <a:off x="7642421" y="5728567"/>
                <a:ext cx="720000" cy="540000"/>
              </a:xfrm>
              <a:prstGeom prst="rect">
                <a:avLst/>
              </a:prstGeom>
              <a:ln w="3175">
                <a:solidFill>
                  <a:prstClr val="ltGray"/>
                </a:solidFill>
              </a:ln>
            </p:spPr>
          </p:pic>
        </mc:Fallback>
      </mc:AlternateContent>
      <p:pic>
        <p:nvPicPr>
          <p:cNvPr id="16" name="Picture 1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34580" y="984306"/>
            <a:ext cx="4545883" cy="3686675"/>
          </a:xfrm>
          <a:prstGeom prst="rect">
            <a:avLst/>
          </a:prstGeom>
        </p:spPr>
      </p:pic>
      <p:sp>
        <p:nvSpPr>
          <p:cNvPr id="20" name="TextBox 19"/>
          <p:cNvSpPr txBox="1"/>
          <p:nvPr/>
        </p:nvSpPr>
        <p:spPr>
          <a:xfrm>
            <a:off x="3416074" y="4625009"/>
            <a:ext cx="2311851" cy="246221"/>
          </a:xfrm>
          <a:prstGeom prst="rect">
            <a:avLst/>
          </a:prstGeom>
          <a:noFill/>
        </p:spPr>
        <p:txBody>
          <a:bodyPr wrap="none" rtlCol="0">
            <a:spAutoFit/>
          </a:bodyPr>
          <a:lstStyle/>
          <a:p>
            <a:r>
              <a:rPr lang="de-DE" sz="1000" dirty="0">
                <a:latin typeface="Arial" panose="020B0604020202020204" pitchFamily="34" charset="0"/>
                <a:cs typeface="Arial" panose="020B0604020202020204" pitchFamily="34" charset="0"/>
              </a:rPr>
              <a:t>Open cylinder pull-out verification test</a:t>
            </a:r>
          </a:p>
        </p:txBody>
      </p:sp>
      <mc:AlternateContent xmlns:mc="http://schemas.openxmlformats.org/markup-compatibility/2006" xmlns:pslz="http://schemas.microsoft.com/office/powerpoint/2016/slidezoom">
        <mc:Choice Requires="pslz">
          <p:graphicFrame>
            <p:nvGraphicFramePr>
              <p:cNvPr id="6" name="Slide Zoom 5"/>
              <p:cNvGraphicFramePr>
                <a:graphicFrameLocks noChangeAspect="1"/>
              </p:cNvGraphicFramePr>
              <p:nvPr>
                <p:extLst>
                  <p:ext uri="{D42A27DB-BD31-4B8C-83A1-F6EECF244321}">
                    <p14:modId xmlns:p14="http://schemas.microsoft.com/office/powerpoint/2010/main" val="778593311"/>
                  </p:ext>
                </p:extLst>
              </p:nvPr>
            </p:nvGraphicFramePr>
            <p:xfrm>
              <a:off x="788863" y="5733971"/>
              <a:ext cx="720000" cy="540000"/>
            </p:xfrm>
            <a:graphic>
              <a:graphicData uri="http://schemas.microsoft.com/office/powerpoint/2016/slidezoom">
                <pslz:sldZm>
                  <pslz:sldZmObj sldId="340" cId="473965933">
                    <pslz:zmPr id="{85F9A8D6-00DE-447D-961C-19ABD9E3129D}" returnToParent="0" transitionDur="1000">
                      <p166:blipFill xmlns:p166="http://schemas.microsoft.com/office/powerpoint/2016/6/main">
                        <a:blip r:embed="rId13"/>
                        <a:stretch>
                          <a:fillRect/>
                        </a:stretch>
                      </p166:blipFill>
                      <p166:spPr xmlns:p166="http://schemas.microsoft.com/office/powerpoint/2016/6/main">
                        <a:xfrm>
                          <a:off x="0" y="0"/>
                          <a:ext cx="720000" cy="540000"/>
                        </a:xfrm>
                        <a:prstGeom prst="rect">
                          <a:avLst/>
                        </a:prstGeom>
                        <a:ln w="3175">
                          <a:solidFill>
                            <a:prstClr val="ltGray"/>
                          </a:solidFill>
                        </a:ln>
                      </p166:spPr>
                    </pslz:zmPr>
                  </pslz:sldZmObj>
                </pslz:sldZm>
              </a:graphicData>
            </a:graphic>
          </p:graphicFrame>
        </mc:Choice>
        <mc:Fallback xmlns="">
          <p:pic>
            <p:nvPicPr>
              <p:cNvPr id="6" name="Slide Zoom 5">
                <a:hlinkClick r:id="rId14" action="ppaction://hlinksldjump"/>
              </p:cNvPr>
              <p:cNvPicPr>
                <a:picLocks noGrp="1" noRot="1" noChangeAspect="1" noMove="1" noResize="1" noEditPoints="1" noAdjustHandles="1" noChangeArrowheads="1" noChangeShapeType="1"/>
              </p:cNvPicPr>
              <p:nvPr/>
            </p:nvPicPr>
            <p:blipFill>
              <a:blip r:embed="rId15"/>
              <a:stretch>
                <a:fillRect/>
              </a:stretch>
            </p:blipFill>
            <p:spPr>
              <a:xfrm>
                <a:off x="788863" y="5733971"/>
                <a:ext cx="720000" cy="540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p:cNvGraphicFramePr>
                <a:graphicFrameLocks noChangeAspect="1"/>
              </p:cNvGraphicFramePr>
              <p:nvPr>
                <p:extLst>
                  <p:ext uri="{D42A27DB-BD31-4B8C-83A1-F6EECF244321}">
                    <p14:modId xmlns:p14="http://schemas.microsoft.com/office/powerpoint/2010/main" val="3880622514"/>
                  </p:ext>
                </p:extLst>
              </p:nvPr>
            </p:nvGraphicFramePr>
            <p:xfrm>
              <a:off x="4211999" y="5745500"/>
              <a:ext cx="720000" cy="540000"/>
            </p:xfrm>
            <a:graphic>
              <a:graphicData uri="http://schemas.microsoft.com/office/powerpoint/2016/slidezoom">
                <pslz:sldZm>
                  <pslz:sldZmObj sldId="341" cId="1713513332">
                    <pslz:zmPr id="{DF48D111-7B38-4DE8-9F4C-8C6C701D84AB}" returnToParent="0" transitionDur="1000">
                      <p166:blipFill xmlns:p166="http://schemas.microsoft.com/office/powerpoint/2016/6/main">
                        <a:blip r:embed="rId16"/>
                        <a:stretch>
                          <a:fillRect/>
                        </a:stretch>
                      </p166:blipFill>
                      <p166:spPr xmlns:p166="http://schemas.microsoft.com/office/powerpoint/2016/6/main">
                        <a:xfrm>
                          <a:off x="0" y="0"/>
                          <a:ext cx="720000" cy="540000"/>
                        </a:xfrm>
                        <a:prstGeom prst="rect">
                          <a:avLst/>
                        </a:prstGeom>
                        <a:ln w="3175">
                          <a:solidFill>
                            <a:prstClr val="ltGray"/>
                          </a:solidFill>
                        </a:ln>
                      </p166:spPr>
                    </pslz:zmPr>
                  </pslz:sldZmObj>
                </pslz:sldZm>
              </a:graphicData>
            </a:graphic>
          </p:graphicFrame>
        </mc:Choice>
        <mc:Fallback xmlns="">
          <p:pic>
            <p:nvPicPr>
              <p:cNvPr id="11" name="Slide Zoom 10">
                <a:hlinkClick r:id="rId17" action="ppaction://hlinksldjump"/>
              </p:cNvPr>
              <p:cNvPicPr>
                <a:picLocks noGrp="1" noRot="1" noChangeAspect="1" noMove="1" noResize="1" noEditPoints="1" noAdjustHandles="1" noChangeArrowheads="1" noChangeShapeType="1"/>
              </p:cNvPicPr>
              <p:nvPr/>
            </p:nvPicPr>
            <p:blipFill>
              <a:blip r:embed="rId18"/>
              <a:stretch>
                <a:fillRect/>
              </a:stretch>
            </p:blipFill>
            <p:spPr>
              <a:xfrm>
                <a:off x="4211999" y="5745500"/>
                <a:ext cx="720000" cy="540000"/>
              </a:xfrm>
              <a:prstGeom prst="rect">
                <a:avLst/>
              </a:prstGeom>
              <a:ln w="3175">
                <a:solidFill>
                  <a:prstClr val="ltGray"/>
                </a:solidFill>
              </a:ln>
            </p:spPr>
          </p:pic>
        </mc:Fallback>
      </mc:AlternateContent>
    </p:spTree>
    <p:extLst>
      <p:ext uri="{BB962C8B-B14F-4D97-AF65-F5344CB8AC3E}">
        <p14:creationId xmlns:p14="http://schemas.microsoft.com/office/powerpoint/2010/main" val="402254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bwMode="auto">
          <a:xfrm>
            <a:off x="358775" y="765175"/>
            <a:ext cx="9391281" cy="569349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Validation test setup:</a:t>
            </a:r>
          </a:p>
          <a:p>
            <a:pPr marL="185738" indent="-185738">
              <a:buClr>
                <a:srgbClr val="0065BD"/>
              </a:buClr>
              <a:buSzPct val="100000"/>
              <a:buFont typeface="Arial" panose="020B0604020202020204" pitchFamily="34" charset="0"/>
              <a:buChar char="•"/>
            </a:pPr>
            <a:r>
              <a:rPr lang="en-AU" dirty="0"/>
              <a:t>Thin hemi-spherical dome with 20 degree oculus</a:t>
            </a:r>
          </a:p>
          <a:p>
            <a:pPr marL="185738" indent="-185738">
              <a:buClr>
                <a:srgbClr val="0065BD"/>
              </a:buClr>
              <a:buSzPct val="100000"/>
              <a:buFont typeface="Arial" panose="020B0604020202020204" pitchFamily="34" charset="0"/>
              <a:buChar char="•"/>
            </a:pPr>
            <a:r>
              <a:rPr lang="en-AU" dirty="0"/>
              <a:t>R = 5, t = 0.01</a:t>
            </a:r>
          </a:p>
          <a:p>
            <a:pPr marL="185738" indent="-185738">
              <a:buClr>
                <a:srgbClr val="0065BD"/>
              </a:buClr>
              <a:buSzPct val="100000"/>
              <a:buFont typeface="Arial" panose="020B0604020202020204" pitchFamily="34" charset="0"/>
              <a:buChar char="•"/>
            </a:pPr>
            <a:r>
              <a:rPr lang="en-AU" dirty="0"/>
              <a:t>Circumferential shell force solution: </a:t>
            </a:r>
            <a:br>
              <a:rPr lang="en-AU" dirty="0"/>
            </a:br>
            <a:endParaRPr lang="en-AU" dirty="0"/>
          </a:p>
          <a:p>
            <a:pPr marL="185738" indent="-185738">
              <a:buClr>
                <a:srgbClr val="0065BD"/>
              </a:buClr>
              <a:buSzPct val="100000"/>
              <a:buFont typeface="Arial" panose="020B0604020202020204" pitchFamily="34" charset="0"/>
              <a:buChar char="•"/>
            </a:pPr>
            <a:endParaRPr lang="en-AU" dirty="0"/>
          </a:p>
          <a:p>
            <a:pPr marL="185738" indent="-185738">
              <a:buClr>
                <a:srgbClr val="0065BD"/>
              </a:buClr>
              <a:buSzPct val="100000"/>
              <a:buFont typeface="Arial" panose="020B0604020202020204" pitchFamily="34" charset="0"/>
              <a:buChar char="•"/>
            </a:pPr>
            <a:r>
              <a:rPr lang="en-AU" dirty="0"/>
              <a:t>Meridional shell force solution:</a:t>
            </a:r>
            <a:endParaRPr lang="de-DE" dirty="0"/>
          </a:p>
          <a:p>
            <a:pPr>
              <a:buClr>
                <a:srgbClr val="0065BD"/>
              </a:buClr>
              <a:buSzPct val="100000"/>
            </a:pPr>
            <a:endParaRPr lang="de-DE" dirty="0"/>
          </a:p>
          <a:p>
            <a:pPr>
              <a:buClr>
                <a:srgbClr val="0065BD"/>
              </a:buClr>
              <a:buSzPct val="100000"/>
            </a:pPr>
            <a:endParaRPr lang="de-DE" dirty="0"/>
          </a:p>
          <a:p>
            <a:pPr>
              <a:buClr>
                <a:srgbClr val="0065BD"/>
              </a:buClr>
              <a:buSzPct val="100000"/>
            </a:pPr>
            <a:endParaRPr lang="de-DE" dirty="0"/>
          </a:p>
          <a:p>
            <a:pPr>
              <a:buClr>
                <a:srgbClr val="0065BD"/>
              </a:buClr>
              <a:buSzPct val="100000"/>
            </a:pPr>
            <a:endParaRPr lang="de-DE" dirty="0"/>
          </a:p>
          <a:p>
            <a:pPr>
              <a:buClr>
                <a:srgbClr val="0065BD"/>
              </a:buClr>
              <a:buSzPct val="100000"/>
            </a:pPr>
            <a:endParaRPr lang="de-DE" dirty="0"/>
          </a:p>
          <a:p>
            <a:pPr>
              <a:buClr>
                <a:srgbClr val="0065BD"/>
              </a:buClr>
              <a:buSzPct val="100000"/>
            </a:pPr>
            <a:br>
              <a:rPr lang="de-DE" dirty="0"/>
            </a:br>
            <a:br>
              <a:rPr lang="de-DE" dirty="0"/>
            </a:br>
            <a:endParaRPr lang="de-DE" dirty="0"/>
          </a:p>
          <a:p>
            <a:pPr>
              <a:buClr>
                <a:srgbClr val="0065BD"/>
              </a:buClr>
              <a:buSzPct val="60000"/>
            </a:pPr>
            <a:br>
              <a:rPr lang="de-DE" dirty="0"/>
            </a:br>
            <a:br>
              <a:rPr lang="de-DE" dirty="0"/>
            </a:br>
            <a:br>
              <a:rPr lang="de-DE" dirty="0"/>
            </a:br>
            <a:endParaRPr lang="de-DE" dirty="0"/>
          </a:p>
          <a:p>
            <a:pPr>
              <a:buClr>
                <a:srgbClr val="0065BD"/>
              </a:buClr>
              <a:buSzPct val="100000"/>
            </a:pPr>
            <a:endParaRPr lang="hu-HU" dirty="0"/>
          </a:p>
          <a:p>
            <a:pPr marL="185738" indent="-185738">
              <a:buClr>
                <a:srgbClr val="0065BD"/>
              </a:buClr>
              <a:buSzPct val="100000"/>
              <a:buFont typeface="Arial" panose="020B0604020202020204" pitchFamily="34" charset="0"/>
              <a:buChar char="•"/>
            </a:pPr>
            <a:endParaRPr lang="hu-HU"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a:buClr>
                <a:srgbClr val="0065BD"/>
              </a:buClr>
              <a:buSzPct val="60000"/>
            </a:pPr>
            <a:endParaRPr lang="de-DE" dirty="0">
              <a:solidFill>
                <a:srgbClr val="0070C0"/>
              </a:solidFill>
            </a:endParaRPr>
          </a:p>
          <a:p>
            <a:pPr marL="457200" lvl="1" indent="0">
              <a:buFont typeface="Arial" pitchFamily="34" charset="0"/>
              <a:buNone/>
            </a:pPr>
            <a:endParaRPr lang="hu-HU" sz="1600" dirty="0"/>
          </a:p>
          <a:p>
            <a:pPr lvl="1"/>
            <a:endParaRPr lang="en-US" sz="1600" dirty="0"/>
          </a:p>
          <a:p>
            <a:pPr lvl="1"/>
            <a:endParaRPr lang="en-US" sz="1600" dirty="0"/>
          </a:p>
        </p:txBody>
      </p:sp>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27</a:t>
            </a:fld>
            <a:endParaRPr lang="de-DE" dirty="0"/>
          </a:p>
        </p:txBody>
      </p:sp>
      <p:sp>
        <p:nvSpPr>
          <p:cNvPr id="5" name="Titel 4"/>
          <p:cNvSpPr>
            <a:spLocks noGrp="1"/>
          </p:cNvSpPr>
          <p:nvPr>
            <p:ph type="title"/>
          </p:nvPr>
        </p:nvSpPr>
        <p:spPr/>
        <p:txBody>
          <a:bodyPr/>
          <a:lstStyle/>
          <a:p>
            <a:r>
              <a:rPr lang="de-DE" dirty="0"/>
              <a:t>Simply supported dome with oculus under self weight</a:t>
            </a:r>
          </a:p>
        </p:txBody>
      </p:sp>
      <p:pic>
        <p:nvPicPr>
          <p:cNvPr id="2" name="Picture 1"/>
          <p:cNvPicPr>
            <a:picLocks noChangeAspect="1"/>
          </p:cNvPicPr>
          <p:nvPr/>
        </p:nvPicPr>
        <p:blipFill>
          <a:blip r:embed="rId2"/>
          <a:stretch>
            <a:fillRect/>
          </a:stretch>
        </p:blipFill>
        <p:spPr>
          <a:xfrm>
            <a:off x="358776" y="3042643"/>
            <a:ext cx="8421688" cy="3339107"/>
          </a:xfrm>
          <a:prstGeom prst="rect">
            <a:avLst/>
          </a:prstGeom>
        </p:spPr>
      </p:pic>
      <p:pic>
        <p:nvPicPr>
          <p:cNvPr id="10" name="Picture 9"/>
          <p:cNvPicPr>
            <a:picLocks noChangeAspect="1"/>
          </p:cNvPicPr>
          <p:nvPr/>
        </p:nvPicPr>
        <p:blipFill rotWithShape="1">
          <a:blip r:embed="rId3"/>
          <a:srcRect t="74134" b="-1114"/>
          <a:stretch/>
        </p:blipFill>
        <p:spPr>
          <a:xfrm>
            <a:off x="3359217" y="1581319"/>
            <a:ext cx="2113273" cy="343896"/>
          </a:xfrm>
          <a:prstGeom prst="rect">
            <a:avLst/>
          </a:prstGeom>
        </p:spPr>
      </p:pic>
      <p:pic>
        <p:nvPicPr>
          <p:cNvPr id="11" name="Picture 10"/>
          <p:cNvPicPr>
            <a:picLocks noChangeAspect="1"/>
          </p:cNvPicPr>
          <p:nvPr/>
        </p:nvPicPr>
        <p:blipFill rotWithShape="1">
          <a:blip r:embed="rId3"/>
          <a:srcRect b="55543"/>
          <a:stretch/>
        </p:blipFill>
        <p:spPr>
          <a:xfrm>
            <a:off x="3128210" y="2217142"/>
            <a:ext cx="1989881" cy="533574"/>
          </a:xfrm>
          <a:prstGeom prst="rect">
            <a:avLst/>
          </a:prstGeom>
        </p:spPr>
      </p:pic>
    </p:spTree>
    <p:extLst>
      <p:ext uri="{BB962C8B-B14F-4D97-AF65-F5344CB8AC3E}">
        <p14:creationId xmlns:p14="http://schemas.microsoft.com/office/powerpoint/2010/main" val="1713513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bwMode="auto">
          <a:xfrm>
            <a:off x="358775" y="765175"/>
            <a:ext cx="9391281" cy="569349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Von Mises stress results:</a:t>
            </a:r>
          </a:p>
          <a:p>
            <a:pPr>
              <a:buClr>
                <a:srgbClr val="0065BD"/>
              </a:buClr>
              <a:buSzPct val="100000"/>
            </a:pPr>
            <a:endParaRPr lang="de-DE" dirty="0"/>
          </a:p>
          <a:p>
            <a:pPr>
              <a:buClr>
                <a:srgbClr val="0065BD"/>
              </a:buClr>
              <a:buSzPct val="100000"/>
            </a:pPr>
            <a:endParaRPr lang="de-DE" dirty="0"/>
          </a:p>
          <a:p>
            <a:pPr>
              <a:buClr>
                <a:srgbClr val="0065BD"/>
              </a:buClr>
              <a:buSzPct val="100000"/>
            </a:pPr>
            <a:endParaRPr lang="de-DE" dirty="0"/>
          </a:p>
          <a:p>
            <a:pPr>
              <a:buClr>
                <a:srgbClr val="0065BD"/>
              </a:buClr>
              <a:buSzPct val="100000"/>
            </a:pPr>
            <a:endParaRPr lang="de-DE" dirty="0"/>
          </a:p>
          <a:p>
            <a:pPr>
              <a:buClr>
                <a:srgbClr val="0065BD"/>
              </a:buClr>
              <a:buSzPct val="100000"/>
            </a:pPr>
            <a:endParaRPr lang="de-DE" dirty="0"/>
          </a:p>
          <a:p>
            <a:pPr>
              <a:buClr>
                <a:srgbClr val="0065BD"/>
              </a:buClr>
              <a:buSzPct val="100000"/>
            </a:pPr>
            <a:br>
              <a:rPr lang="de-DE" dirty="0"/>
            </a:br>
            <a:br>
              <a:rPr lang="de-DE" dirty="0"/>
            </a:br>
            <a:endParaRPr lang="de-DE" dirty="0"/>
          </a:p>
          <a:p>
            <a:pPr>
              <a:buClr>
                <a:srgbClr val="0065BD"/>
              </a:buClr>
              <a:buSzPct val="60000"/>
            </a:pPr>
            <a:br>
              <a:rPr lang="de-DE" dirty="0"/>
            </a:br>
            <a:br>
              <a:rPr lang="de-DE" dirty="0"/>
            </a:br>
            <a:br>
              <a:rPr lang="de-DE" dirty="0"/>
            </a:br>
            <a:endParaRPr lang="de-DE" dirty="0"/>
          </a:p>
          <a:p>
            <a:pPr>
              <a:buClr>
                <a:srgbClr val="0065BD"/>
              </a:buClr>
              <a:buSzPct val="100000"/>
            </a:pPr>
            <a:endParaRPr lang="hu-HU" dirty="0"/>
          </a:p>
          <a:p>
            <a:pPr marL="185738" indent="-185738">
              <a:buClr>
                <a:srgbClr val="0065BD"/>
              </a:buClr>
              <a:buSzPct val="100000"/>
              <a:buFont typeface="Arial" panose="020B0604020202020204" pitchFamily="34" charset="0"/>
              <a:buChar char="•"/>
            </a:pPr>
            <a:endParaRPr lang="hu-HU"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a:buClr>
                <a:srgbClr val="0065BD"/>
              </a:buClr>
              <a:buSzPct val="60000"/>
            </a:pPr>
            <a:endParaRPr lang="de-DE" dirty="0">
              <a:solidFill>
                <a:srgbClr val="0070C0"/>
              </a:solidFill>
            </a:endParaRPr>
          </a:p>
          <a:p>
            <a:pPr marL="457200" lvl="1" indent="0">
              <a:buFont typeface="Arial" pitchFamily="34" charset="0"/>
              <a:buNone/>
            </a:pPr>
            <a:endParaRPr lang="hu-HU" sz="1600" dirty="0"/>
          </a:p>
          <a:p>
            <a:pPr lvl="1"/>
            <a:endParaRPr lang="en-US" sz="1600" dirty="0"/>
          </a:p>
          <a:p>
            <a:pPr lvl="1"/>
            <a:endParaRPr lang="en-US" sz="1600" dirty="0"/>
          </a:p>
        </p:txBody>
      </p:sp>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28</a:t>
            </a:fld>
            <a:endParaRPr lang="de-DE" dirty="0"/>
          </a:p>
        </p:txBody>
      </p:sp>
      <p:sp>
        <p:nvSpPr>
          <p:cNvPr id="5" name="Titel 4"/>
          <p:cNvSpPr>
            <a:spLocks noGrp="1"/>
          </p:cNvSpPr>
          <p:nvPr>
            <p:ph type="title"/>
          </p:nvPr>
        </p:nvSpPr>
        <p:spPr/>
        <p:txBody>
          <a:bodyPr/>
          <a:lstStyle/>
          <a:p>
            <a:r>
              <a:rPr lang="de-DE" dirty="0"/>
              <a:t>Simply supported dome with oculus under self weight</a:t>
            </a:r>
          </a:p>
        </p:txBody>
      </p:sp>
      <p:pic>
        <p:nvPicPr>
          <p:cNvPr id="7" name="Picture 6"/>
          <p:cNvPicPr>
            <a:picLocks noChangeAspect="1"/>
          </p:cNvPicPr>
          <p:nvPr/>
        </p:nvPicPr>
        <p:blipFill>
          <a:blip r:embed="rId2"/>
          <a:stretch>
            <a:fillRect/>
          </a:stretch>
        </p:blipFill>
        <p:spPr>
          <a:xfrm>
            <a:off x="4905777" y="2136504"/>
            <a:ext cx="3874686" cy="3154362"/>
          </a:xfrm>
          <a:prstGeom prst="rect">
            <a:avLst/>
          </a:prstGeom>
        </p:spPr>
      </p:pic>
      <p:pic>
        <p:nvPicPr>
          <p:cNvPr id="8" name="Picture 7"/>
          <p:cNvPicPr>
            <a:picLocks noChangeAspect="1"/>
          </p:cNvPicPr>
          <p:nvPr/>
        </p:nvPicPr>
        <p:blipFill>
          <a:blip r:embed="rId3"/>
          <a:stretch>
            <a:fillRect/>
          </a:stretch>
        </p:blipFill>
        <p:spPr>
          <a:xfrm>
            <a:off x="499371" y="2437684"/>
            <a:ext cx="4276805" cy="2552003"/>
          </a:xfrm>
          <a:prstGeom prst="rect">
            <a:avLst/>
          </a:prstGeom>
        </p:spPr>
      </p:pic>
    </p:spTree>
    <p:extLst>
      <p:ext uri="{BB962C8B-B14F-4D97-AF65-F5344CB8AC3E}">
        <p14:creationId xmlns:p14="http://schemas.microsoft.com/office/powerpoint/2010/main" val="959773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bwMode="auto">
          <a:xfrm>
            <a:off x="358775" y="765175"/>
            <a:ext cx="9391281" cy="569349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Effect of </a:t>
            </a:r>
            <a:r>
              <a:rPr lang="en-AU" dirty="0">
                <a:solidFill>
                  <a:srgbClr val="0065BD"/>
                </a:solidFill>
              </a:rPr>
              <a:t>Stenberg</a:t>
            </a:r>
            <a:r>
              <a:rPr lang="de-DE" dirty="0">
                <a:solidFill>
                  <a:srgbClr val="0065BD"/>
                </a:solidFill>
              </a:rPr>
              <a:t> shear stabilisation:</a:t>
            </a:r>
          </a:p>
          <a:p>
            <a:pPr marL="185738" indent="-185738">
              <a:buClr>
                <a:srgbClr val="0065BD"/>
              </a:buClr>
              <a:buSzPct val="100000"/>
              <a:buFont typeface="Arial" panose="020B0604020202020204" pitchFamily="34" charset="0"/>
              <a:buChar char="•"/>
            </a:pPr>
            <a:r>
              <a:rPr lang="en-AU" dirty="0"/>
              <a:t>Improves 5-parameter performance by modifying shear part of constitutive matrix with dimensionless tau</a:t>
            </a:r>
          </a:p>
          <a:p>
            <a:pPr marL="185738" indent="-185738">
              <a:buClr>
                <a:srgbClr val="0065BD"/>
              </a:buClr>
              <a:buSzPct val="100000"/>
              <a:buFont typeface="Arial" panose="020B0604020202020204" pitchFamily="34" charset="0"/>
              <a:buChar char="•"/>
            </a:pPr>
            <a:endParaRPr lang="en-AU" b="1" dirty="0">
              <a:solidFill>
                <a:srgbClr val="FF0000"/>
              </a:solidFill>
            </a:endParaRPr>
          </a:p>
          <a:p>
            <a:pPr marL="185738" indent="-185738">
              <a:buClr>
                <a:srgbClr val="0065BD"/>
              </a:buClr>
              <a:buSzPct val="100000"/>
              <a:buFont typeface="Arial" panose="020B0604020202020204" pitchFamily="34" charset="0"/>
              <a:buChar char="•"/>
            </a:pPr>
            <a:endParaRPr lang="en-AU" b="1" dirty="0">
              <a:solidFill>
                <a:srgbClr val="FF0000"/>
              </a:solidFill>
            </a:endParaRPr>
          </a:p>
          <a:p>
            <a:pPr marL="185738" indent="-185738">
              <a:buClr>
                <a:srgbClr val="0065BD"/>
              </a:buClr>
              <a:buSzPct val="100000"/>
              <a:buFont typeface="Arial" panose="020B0604020202020204" pitchFamily="34" charset="0"/>
              <a:buChar char="•"/>
            </a:pPr>
            <a:endParaRPr lang="en-AU" b="1" dirty="0">
              <a:solidFill>
                <a:srgbClr val="FF0000"/>
              </a:solidFill>
            </a:endParaRPr>
          </a:p>
          <a:p>
            <a:pPr>
              <a:buClr>
                <a:srgbClr val="0065BD"/>
              </a:buClr>
              <a:buSzPct val="100000"/>
            </a:pPr>
            <a:endParaRPr lang="en-AU" b="1" dirty="0">
              <a:solidFill>
                <a:srgbClr val="FF0000"/>
              </a:solidFill>
            </a:endParaRPr>
          </a:p>
          <a:p>
            <a:pPr>
              <a:buClr>
                <a:srgbClr val="0065BD"/>
              </a:buClr>
              <a:buSzPct val="100000"/>
            </a:pPr>
            <a:r>
              <a:rPr lang="de-DE" dirty="0">
                <a:solidFill>
                  <a:srgbClr val="0065BD"/>
                </a:solidFill>
              </a:rPr>
              <a:t>Effect of stabilisation in a dome without an oculus:</a:t>
            </a:r>
          </a:p>
          <a:p>
            <a:pPr marL="185738" indent="-185738">
              <a:buClr>
                <a:srgbClr val="0065BD"/>
              </a:buClr>
              <a:buSzPct val="100000"/>
              <a:buFont typeface="Arial" panose="020B0604020202020204" pitchFamily="34" charset="0"/>
              <a:buChar char="•"/>
            </a:pPr>
            <a:endParaRPr lang="en-AU" b="1" dirty="0">
              <a:solidFill>
                <a:srgbClr val="FF0000"/>
              </a:solidFill>
            </a:endParaRPr>
          </a:p>
          <a:p>
            <a:pPr>
              <a:buClr>
                <a:srgbClr val="0065BD"/>
              </a:buClr>
              <a:buSzPct val="100000"/>
            </a:pPr>
            <a:endParaRPr lang="de-DE" dirty="0"/>
          </a:p>
          <a:p>
            <a:pPr>
              <a:buClr>
                <a:srgbClr val="0065BD"/>
              </a:buClr>
              <a:buSzPct val="100000"/>
            </a:pPr>
            <a:endParaRPr lang="de-DE" dirty="0"/>
          </a:p>
          <a:p>
            <a:pPr marL="0" lvl="1" indent="0">
              <a:buNone/>
            </a:pPr>
            <a:endParaRPr lang="en-US" sz="1600" dirty="0"/>
          </a:p>
        </p:txBody>
      </p:sp>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29</a:t>
            </a:fld>
            <a:endParaRPr lang="de-DE" dirty="0"/>
          </a:p>
        </p:txBody>
      </p:sp>
      <p:sp>
        <p:nvSpPr>
          <p:cNvPr id="5" name="Titel 4"/>
          <p:cNvSpPr>
            <a:spLocks noGrp="1"/>
          </p:cNvSpPr>
          <p:nvPr>
            <p:ph type="title"/>
          </p:nvPr>
        </p:nvSpPr>
        <p:spPr/>
        <p:txBody>
          <a:bodyPr/>
          <a:lstStyle/>
          <a:p>
            <a:r>
              <a:rPr lang="de-DE" dirty="0"/>
              <a:t>Stenberg shear stabilisation</a:t>
            </a:r>
          </a:p>
        </p:txBody>
      </p:sp>
      <p:pic>
        <p:nvPicPr>
          <p:cNvPr id="2" name="Picture 1"/>
          <p:cNvPicPr>
            <a:picLocks noChangeAspect="1"/>
          </p:cNvPicPr>
          <p:nvPr/>
        </p:nvPicPr>
        <p:blipFill>
          <a:blip r:embed="rId2"/>
          <a:stretch>
            <a:fillRect/>
          </a:stretch>
        </p:blipFill>
        <p:spPr>
          <a:xfrm>
            <a:off x="2647723" y="1379948"/>
            <a:ext cx="3848554" cy="902483"/>
          </a:xfrm>
          <a:prstGeom prst="rect">
            <a:avLst/>
          </a:prstGeom>
        </p:spPr>
      </p:pic>
      <p:graphicFrame>
        <p:nvGraphicFramePr>
          <p:cNvPr id="12" name="Chart 11">
            <a:extLst>
              <a:ext uri="{FF2B5EF4-FFF2-40B4-BE49-F238E27FC236}">
                <a16:creationId xmlns:a16="http://schemas.microsoft.com/office/drawing/2014/main" id="{2F201AB0-B69D-4E7C-81B8-D938A2FEAF4C}"/>
              </a:ext>
            </a:extLst>
          </p:cNvPr>
          <p:cNvGraphicFramePr>
            <a:graphicFrameLocks/>
          </p:cNvGraphicFramePr>
          <p:nvPr>
            <p:extLst>
              <p:ext uri="{D42A27DB-BD31-4B8C-83A1-F6EECF244321}">
                <p14:modId xmlns:p14="http://schemas.microsoft.com/office/powerpoint/2010/main" val="1954934365"/>
              </p:ext>
            </p:extLst>
          </p:nvPr>
        </p:nvGraphicFramePr>
        <p:xfrm>
          <a:off x="358775" y="2711199"/>
          <a:ext cx="8421688" cy="3318705"/>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pslz="http://schemas.microsoft.com/office/powerpoint/2016/slidezoom">
        <mc:Choice Requires="pslz">
          <p:graphicFrame>
            <p:nvGraphicFramePr>
              <p:cNvPr id="14" name="Slide Zoom 13"/>
              <p:cNvGraphicFramePr>
                <a:graphicFrameLocks noChangeAspect="1"/>
              </p:cNvGraphicFramePr>
              <p:nvPr>
                <p:extLst>
                  <p:ext uri="{D42A27DB-BD31-4B8C-83A1-F6EECF244321}">
                    <p14:modId xmlns:p14="http://schemas.microsoft.com/office/powerpoint/2010/main" val="2436035130"/>
                  </p:ext>
                </p:extLst>
              </p:nvPr>
            </p:nvGraphicFramePr>
            <p:xfrm>
              <a:off x="8060463" y="5841750"/>
              <a:ext cx="720000" cy="540000"/>
            </p:xfrm>
            <a:graphic>
              <a:graphicData uri="http://schemas.microsoft.com/office/powerpoint/2016/slidezoom">
                <pslz:sldZm>
                  <pslz:sldZmObj sldId="273" cId="402254836">
                    <pslz:zmPr id="{874650AF-BF03-46E6-A436-26B9442E040C}" returnToParent="0" transitionDur="1000">
                      <p166:blipFill xmlns:p166="http://schemas.microsoft.com/office/powerpoint/2016/6/main">
                        <a:blip r:embed="rId4"/>
                        <a:stretch>
                          <a:fillRect/>
                        </a:stretch>
                      </p166:blipFill>
                      <p166:spPr xmlns:p166="http://schemas.microsoft.com/office/powerpoint/2016/6/main">
                        <a:xfrm>
                          <a:off x="0" y="0"/>
                          <a:ext cx="720000" cy="540000"/>
                        </a:xfrm>
                        <a:prstGeom prst="rect">
                          <a:avLst/>
                        </a:prstGeom>
                        <a:ln w="3175">
                          <a:solidFill>
                            <a:prstClr val="ltGray"/>
                          </a:solidFill>
                        </a:ln>
                      </p166:spPr>
                    </pslz:zmPr>
                  </pslz:sldZmObj>
                </pslz:sldZm>
              </a:graphicData>
            </a:graphic>
          </p:graphicFrame>
        </mc:Choice>
        <mc:Fallback xmlns="">
          <p:pic>
            <p:nvPicPr>
              <p:cNvPr id="14" name="Slide Zoom 13">
                <a:hlinkClick r:id="rId5" action="ppaction://hlinksldjump"/>
              </p:cNvPr>
              <p:cNvPicPr>
                <a:picLocks noGrp="1" noRot="1" noChangeAspect="1" noMove="1" noResize="1" noEditPoints="1" noAdjustHandles="1" noChangeArrowheads="1" noChangeShapeType="1"/>
              </p:cNvPicPr>
              <p:nvPr/>
            </p:nvPicPr>
            <p:blipFill>
              <a:blip r:embed="rId6"/>
              <a:stretch>
                <a:fillRect/>
              </a:stretch>
            </p:blipFill>
            <p:spPr>
              <a:xfrm>
                <a:off x="8060463" y="5841750"/>
                <a:ext cx="720000" cy="540000"/>
              </a:xfrm>
              <a:prstGeom prst="rect">
                <a:avLst/>
              </a:prstGeom>
              <a:ln w="3175">
                <a:solidFill>
                  <a:prstClr val="ltGray"/>
                </a:solidFill>
              </a:ln>
            </p:spPr>
          </p:pic>
        </mc:Fallback>
      </mc:AlternateContent>
    </p:spTree>
    <p:extLst>
      <p:ext uri="{BB962C8B-B14F-4D97-AF65-F5344CB8AC3E}">
        <p14:creationId xmlns:p14="http://schemas.microsoft.com/office/powerpoint/2010/main" val="2722397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3</a:t>
            </a:fld>
            <a:endParaRPr lang="de-DE" dirty="0"/>
          </a:p>
        </p:txBody>
      </p:sp>
      <p:sp>
        <p:nvSpPr>
          <p:cNvPr id="5" name="Titel 4"/>
          <p:cNvSpPr>
            <a:spLocks noGrp="1"/>
          </p:cNvSpPr>
          <p:nvPr>
            <p:ph type="title"/>
          </p:nvPr>
        </p:nvSpPr>
        <p:spPr/>
        <p:txBody>
          <a:bodyPr/>
          <a:lstStyle/>
          <a:p>
            <a:r>
              <a:rPr lang="de-DE" dirty="0"/>
              <a:t>Motivation </a:t>
            </a:r>
            <a:r>
              <a:rPr lang="de-DE" dirty="0" err="1"/>
              <a:t>and</a:t>
            </a:r>
            <a:r>
              <a:rPr lang="de-DE" dirty="0"/>
              <a:t> </a:t>
            </a:r>
            <a:r>
              <a:rPr lang="de-DE" dirty="0" err="1"/>
              <a:t>objectives</a:t>
            </a:r>
            <a:endParaRPr lang="de-DE" dirty="0"/>
          </a:p>
        </p:txBody>
      </p:sp>
      <p:sp>
        <p:nvSpPr>
          <p:cNvPr id="6" name="Content Placeholder 1"/>
          <p:cNvSpPr txBox="1">
            <a:spLocks/>
          </p:cNvSpPr>
          <p:nvPr/>
        </p:nvSpPr>
        <p:spPr bwMode="auto">
          <a:xfrm>
            <a:off x="358775" y="765175"/>
            <a:ext cx="8426450" cy="561657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Motivation:</a:t>
            </a:r>
          </a:p>
          <a:p>
            <a:pPr algn="ctr">
              <a:buClr>
                <a:srgbClr val="0065BD"/>
              </a:buClr>
              <a:buSzPct val="100000"/>
            </a:pPr>
            <a:r>
              <a:rPr lang="en-AU" i="1" dirty="0"/>
              <a:t>How can the risk of improper shell finite element analyses be managed?</a:t>
            </a:r>
            <a:endParaRPr lang="hu-HU" i="1" dirty="0"/>
          </a:p>
          <a:p>
            <a:pPr>
              <a:buClr>
                <a:srgbClr val="0065BD"/>
              </a:buClr>
              <a:buSzPct val="100000"/>
            </a:pPr>
            <a:br>
              <a:rPr lang="de-DE" dirty="0"/>
            </a:br>
            <a:br>
              <a:rPr lang="de-DE" dirty="0"/>
            </a:br>
            <a:endParaRPr lang="de-DE" dirty="0"/>
          </a:p>
          <a:p>
            <a:pPr>
              <a:buClr>
                <a:srgbClr val="0065BD"/>
              </a:buClr>
              <a:buSzPct val="60000"/>
            </a:pPr>
            <a:r>
              <a:rPr lang="de-DE" dirty="0">
                <a:solidFill>
                  <a:srgbClr val="0065BD"/>
                </a:solidFill>
              </a:rPr>
              <a:t>Objectives:</a:t>
            </a:r>
            <a:br>
              <a:rPr lang="de-DE" dirty="0">
                <a:solidFill>
                  <a:srgbClr val="0065BD"/>
                </a:solidFill>
              </a:rPr>
            </a:br>
            <a:endParaRPr lang="de-DE" dirty="0">
              <a:solidFill>
                <a:srgbClr val="0065BD"/>
              </a:solidFill>
            </a:endParaRPr>
          </a:p>
          <a:p>
            <a:pPr marL="285750" indent="-285750">
              <a:buClr>
                <a:srgbClr val="0065BD"/>
              </a:buClr>
              <a:buSzPct val="100000"/>
              <a:buFont typeface="Wingdings" panose="05000000000000000000" pitchFamily="2" charset="2"/>
              <a:buChar char="q"/>
            </a:pPr>
            <a:r>
              <a:rPr lang="en-AU" dirty="0"/>
              <a:t>Implement two advanced shell finite elements in the multi-physics code Kratos with the following functionality:</a:t>
            </a:r>
          </a:p>
          <a:p>
            <a:pPr marL="546101" lvl="2" indent="-185738">
              <a:buClr>
                <a:srgbClr val="0065BD"/>
              </a:buClr>
              <a:buSzPct val="100000"/>
            </a:pPr>
            <a:r>
              <a:rPr lang="en-AU" dirty="0"/>
              <a:t>Geometrically linear/non-linear static/dynamic analysis</a:t>
            </a:r>
          </a:p>
          <a:p>
            <a:pPr marL="546101" lvl="2" indent="-185738">
              <a:buClr>
                <a:srgbClr val="0065BD"/>
              </a:buClr>
              <a:buSzPct val="100000"/>
            </a:pPr>
            <a:r>
              <a:rPr lang="en-AU" dirty="0"/>
              <a:t>Linear elastic isotropic and orthotropic laminate materials</a:t>
            </a:r>
          </a:p>
          <a:p>
            <a:pPr marL="546101" lvl="2" indent="-185738">
              <a:buClr>
                <a:srgbClr val="0065BD"/>
              </a:buClr>
              <a:buSzPct val="100000"/>
            </a:pPr>
            <a:r>
              <a:rPr lang="en-AU" dirty="0"/>
              <a:t>Recovery of stresses, strains and Tsai-Wu reserve factor</a:t>
            </a:r>
            <a:br>
              <a:rPr lang="en-AU" dirty="0"/>
            </a:br>
            <a:endParaRPr lang="en-AU" dirty="0"/>
          </a:p>
          <a:p>
            <a:pPr marL="285750" indent="-285750">
              <a:buClr>
                <a:srgbClr val="0065BD"/>
              </a:buClr>
              <a:buSzPct val="100000"/>
              <a:buFont typeface="Wingdings" panose="05000000000000000000" pitchFamily="2" charset="2"/>
              <a:buChar char="q"/>
            </a:pPr>
            <a:r>
              <a:rPr lang="en-AU" dirty="0"/>
              <a:t>Investigate the structural modelling of advanced shell finite elements by examining the interaction between structural behaviour, base formulations, enhancing technologies and formulation-mesh-dependency.</a:t>
            </a:r>
            <a:endParaRPr lang="hu-HU"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a:buClr>
                <a:srgbClr val="0065BD"/>
              </a:buClr>
              <a:buSzPct val="60000"/>
            </a:pPr>
            <a:endParaRPr lang="de-DE" dirty="0">
              <a:solidFill>
                <a:srgbClr val="0070C0"/>
              </a:solidFill>
            </a:endParaRPr>
          </a:p>
          <a:p>
            <a:pPr marL="457200" lvl="1" indent="0">
              <a:buFont typeface="Arial" pitchFamily="34" charset="0"/>
              <a:buNone/>
            </a:pPr>
            <a:endParaRPr lang="hu-HU" sz="1600" dirty="0"/>
          </a:p>
          <a:p>
            <a:pPr lvl="1"/>
            <a:endParaRPr lang="en-US" sz="1600" dirty="0"/>
          </a:p>
          <a:p>
            <a:pPr lvl="1"/>
            <a:endParaRPr lang="en-US" sz="1600" dirty="0"/>
          </a:p>
        </p:txBody>
      </p:sp>
    </p:spTree>
    <p:extLst>
      <p:ext uri="{BB962C8B-B14F-4D97-AF65-F5344CB8AC3E}">
        <p14:creationId xmlns:p14="http://schemas.microsoft.com/office/powerpoint/2010/main" val="1514259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bwMode="auto">
          <a:xfrm>
            <a:off x="358775" y="765175"/>
            <a:ext cx="9391281" cy="569349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Overview:</a:t>
            </a:r>
          </a:p>
          <a:p>
            <a:pPr marL="185738" indent="-185738">
              <a:buClr>
                <a:srgbClr val="0065BD"/>
              </a:buClr>
              <a:buSzPct val="100000"/>
              <a:buFont typeface="Arial" panose="020B0604020202020204" pitchFamily="34" charset="0"/>
              <a:buChar char="•"/>
            </a:pPr>
            <a:r>
              <a:rPr lang="de-DE" dirty="0"/>
              <a:t>DSG method performed on each </a:t>
            </a:r>
            <a:br>
              <a:rPr lang="de-DE" dirty="0"/>
            </a:br>
            <a:r>
              <a:rPr lang="de-DE" dirty="0"/>
              <a:t>sub-triangle, then re-assembled</a:t>
            </a:r>
            <a:br>
              <a:rPr lang="de-DE" dirty="0"/>
            </a:br>
            <a:endParaRPr lang="de-DE" dirty="0"/>
          </a:p>
          <a:p>
            <a:pPr>
              <a:buClr>
                <a:srgbClr val="0065BD"/>
              </a:buClr>
              <a:buSzPct val="60000"/>
            </a:pPr>
            <a:r>
              <a:rPr lang="de-DE" dirty="0">
                <a:solidFill>
                  <a:srgbClr val="0065BD"/>
                </a:solidFill>
              </a:rPr>
              <a:t>Sub-triangle 1 example:</a:t>
            </a:r>
          </a:p>
          <a:p>
            <a:pPr marL="185738" indent="-185738">
              <a:buClr>
                <a:srgbClr val="0065BD"/>
              </a:buClr>
              <a:buSzPct val="100000"/>
              <a:buFont typeface="Arial" panose="020B0604020202020204" pitchFamily="34" charset="0"/>
              <a:buChar char="•"/>
            </a:pPr>
            <a:r>
              <a:rPr lang="de-DE" dirty="0"/>
              <a:t>DOFs of each sub-triangle:</a:t>
            </a:r>
            <a:br>
              <a:rPr lang="de-DE" dirty="0"/>
            </a:br>
            <a:br>
              <a:rPr lang="de-DE" dirty="0"/>
            </a:br>
            <a:br>
              <a:rPr lang="de-DE" dirty="0"/>
            </a:br>
            <a:br>
              <a:rPr lang="de-DE" dirty="0"/>
            </a:br>
            <a:endParaRPr lang="de-DE" dirty="0"/>
          </a:p>
          <a:p>
            <a:pPr marL="185738" indent="-185738">
              <a:buClr>
                <a:srgbClr val="0065BD"/>
              </a:buClr>
              <a:buSzPct val="100000"/>
              <a:buFont typeface="Arial" panose="020B0604020202020204" pitchFamily="34" charset="0"/>
              <a:buChar char="•"/>
            </a:pPr>
            <a:r>
              <a:rPr lang="de-DE" dirty="0"/>
              <a:t>Sub-triangle 1 shear strains (in terms of local DOFs):</a:t>
            </a:r>
            <a:br>
              <a:rPr lang="de-DE" dirty="0"/>
            </a:br>
            <a:br>
              <a:rPr lang="de-DE" dirty="0"/>
            </a:br>
            <a:br>
              <a:rPr lang="de-DE" dirty="0"/>
            </a:br>
            <a:br>
              <a:rPr lang="de-DE" dirty="0"/>
            </a:br>
            <a:endParaRPr lang="de-DE" dirty="0"/>
          </a:p>
          <a:p>
            <a:pPr marL="185738" indent="-185738">
              <a:buClr>
                <a:srgbClr val="0065BD"/>
              </a:buClr>
              <a:buSzPct val="100000"/>
              <a:buFont typeface="Arial" panose="020B0604020202020204" pitchFamily="34" charset="0"/>
              <a:buChar char="•"/>
            </a:pPr>
            <a:r>
              <a:rPr lang="de-DE" dirty="0"/>
              <a:t>Sub-triangle 1 shear strains (in terms of meta-triangle DOFs):</a:t>
            </a:r>
            <a:br>
              <a:rPr lang="de-DE" dirty="0"/>
            </a:br>
            <a:br>
              <a:rPr lang="de-DE" dirty="0"/>
            </a:br>
            <a:br>
              <a:rPr lang="de-DE" dirty="0"/>
            </a:br>
            <a:br>
              <a:rPr lang="de-DE" dirty="0"/>
            </a:br>
            <a:endParaRPr lang="de-DE" dirty="0"/>
          </a:p>
          <a:p>
            <a:pPr>
              <a:buClr>
                <a:srgbClr val="0065BD"/>
              </a:buClr>
              <a:buSzPct val="100000"/>
            </a:pPr>
            <a:endParaRPr lang="hu-HU" dirty="0"/>
          </a:p>
          <a:p>
            <a:pPr marL="185738" indent="-185738">
              <a:buClr>
                <a:srgbClr val="0065BD"/>
              </a:buClr>
              <a:buSzPct val="100000"/>
              <a:buFont typeface="Arial" panose="020B0604020202020204" pitchFamily="34" charset="0"/>
              <a:buChar char="•"/>
            </a:pPr>
            <a:endParaRPr lang="hu-HU"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a:buClr>
                <a:srgbClr val="0065BD"/>
              </a:buClr>
              <a:buSzPct val="60000"/>
            </a:pPr>
            <a:endParaRPr lang="de-DE" dirty="0">
              <a:solidFill>
                <a:srgbClr val="0070C0"/>
              </a:solidFill>
            </a:endParaRPr>
          </a:p>
          <a:p>
            <a:pPr marL="457200" lvl="1" indent="0">
              <a:buFont typeface="Arial" pitchFamily="34" charset="0"/>
              <a:buNone/>
            </a:pPr>
            <a:endParaRPr lang="hu-HU" sz="1600" dirty="0"/>
          </a:p>
          <a:p>
            <a:pPr lvl="1"/>
            <a:endParaRPr lang="en-US" sz="1600" dirty="0"/>
          </a:p>
          <a:p>
            <a:pPr lvl="1"/>
            <a:endParaRPr lang="en-US" sz="1600" dirty="0"/>
          </a:p>
        </p:txBody>
      </p:sp>
      <p:pic>
        <p:nvPicPr>
          <p:cNvPr id="7" name="Picture 6"/>
          <p:cNvPicPr>
            <a:picLocks noChangeAspect="1"/>
          </p:cNvPicPr>
          <p:nvPr/>
        </p:nvPicPr>
        <p:blipFill>
          <a:blip r:embed="rId2"/>
          <a:stretch>
            <a:fillRect/>
          </a:stretch>
        </p:blipFill>
        <p:spPr>
          <a:xfrm>
            <a:off x="775638" y="3757515"/>
            <a:ext cx="3353397" cy="917700"/>
          </a:xfrm>
          <a:prstGeom prst="rect">
            <a:avLst/>
          </a:prstGeom>
        </p:spPr>
      </p:pic>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30</a:t>
            </a:fld>
            <a:endParaRPr lang="de-DE" dirty="0"/>
          </a:p>
        </p:txBody>
      </p:sp>
      <p:sp>
        <p:nvSpPr>
          <p:cNvPr id="5" name="Titel 4"/>
          <p:cNvSpPr>
            <a:spLocks noGrp="1"/>
          </p:cNvSpPr>
          <p:nvPr>
            <p:ph type="title"/>
          </p:nvPr>
        </p:nvSpPr>
        <p:spPr/>
        <p:txBody>
          <a:bodyPr/>
          <a:lstStyle/>
          <a:p>
            <a:r>
              <a:rPr lang="de-DE" dirty="0"/>
              <a:t>CS-DSG formulation details</a:t>
            </a:r>
          </a:p>
        </p:txBody>
      </p:sp>
      <p:sp>
        <p:nvSpPr>
          <p:cNvPr id="11" name="TextBox 19"/>
          <p:cNvSpPr txBox="1"/>
          <p:nvPr/>
        </p:nvSpPr>
        <p:spPr>
          <a:xfrm>
            <a:off x="6032945" y="3184026"/>
            <a:ext cx="1633781" cy="246221"/>
          </a:xfrm>
          <a:prstGeom prst="rect">
            <a:avLst/>
          </a:prstGeom>
          <a:noFill/>
        </p:spPr>
        <p:txBody>
          <a:bodyPr wrap="none" rtlCol="0">
            <a:spAutoFit/>
          </a:bodyPr>
          <a:lstStyle/>
          <a:p>
            <a:r>
              <a:rPr lang="de-DE" sz="1000" dirty="0">
                <a:latin typeface="Arial" panose="020B0604020202020204" pitchFamily="34" charset="0"/>
                <a:cs typeface="Arial" panose="020B0604020202020204" pitchFamily="34" charset="0"/>
              </a:rPr>
              <a:t>CS-DSG element division</a:t>
            </a:r>
            <a:endParaRPr lang="en-US" sz="1000"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3"/>
          <a:stretch>
            <a:fillRect/>
          </a:stretch>
        </p:blipFill>
        <p:spPr>
          <a:xfrm>
            <a:off x="4914447" y="848094"/>
            <a:ext cx="3870778" cy="2383908"/>
          </a:xfrm>
          <a:prstGeom prst="rect">
            <a:avLst/>
          </a:prstGeom>
        </p:spPr>
      </p:pic>
      <p:pic>
        <p:nvPicPr>
          <p:cNvPr id="2" name="Picture 1"/>
          <p:cNvPicPr>
            <a:picLocks noChangeAspect="1"/>
          </p:cNvPicPr>
          <p:nvPr/>
        </p:nvPicPr>
        <p:blipFill>
          <a:blip r:embed="rId4"/>
          <a:stretch>
            <a:fillRect/>
          </a:stretch>
        </p:blipFill>
        <p:spPr>
          <a:xfrm>
            <a:off x="775638" y="2440142"/>
            <a:ext cx="3594344" cy="926844"/>
          </a:xfrm>
          <a:prstGeom prst="rect">
            <a:avLst/>
          </a:prstGeom>
        </p:spPr>
      </p:pic>
      <p:pic>
        <p:nvPicPr>
          <p:cNvPr id="9" name="Picture 8"/>
          <p:cNvPicPr>
            <a:picLocks noChangeAspect="1"/>
          </p:cNvPicPr>
          <p:nvPr/>
        </p:nvPicPr>
        <p:blipFill>
          <a:blip r:embed="rId5"/>
          <a:stretch>
            <a:fillRect/>
          </a:stretch>
        </p:blipFill>
        <p:spPr>
          <a:xfrm>
            <a:off x="775638" y="5105751"/>
            <a:ext cx="4055693" cy="870033"/>
          </a:xfrm>
          <a:prstGeom prst="rect">
            <a:avLst/>
          </a:prstGeom>
        </p:spPr>
      </p:pic>
      <p:pic>
        <p:nvPicPr>
          <p:cNvPr id="13" name="Picture 12"/>
          <p:cNvPicPr>
            <a:picLocks noChangeAspect="1"/>
          </p:cNvPicPr>
          <p:nvPr/>
        </p:nvPicPr>
        <p:blipFill>
          <a:blip r:embed="rId6"/>
          <a:stretch>
            <a:fillRect/>
          </a:stretch>
        </p:blipFill>
        <p:spPr>
          <a:xfrm>
            <a:off x="6988110" y="3739780"/>
            <a:ext cx="877506" cy="465547"/>
          </a:xfrm>
          <a:prstGeom prst="rect">
            <a:avLst/>
          </a:prstGeom>
        </p:spPr>
      </p:pic>
      <p:sp>
        <p:nvSpPr>
          <p:cNvPr id="15" name="TextBox 14"/>
          <p:cNvSpPr txBox="1"/>
          <p:nvPr/>
        </p:nvSpPr>
        <p:spPr>
          <a:xfrm>
            <a:off x="5769251" y="3822007"/>
            <a:ext cx="1287262" cy="307777"/>
          </a:xfrm>
          <a:prstGeom prst="rect">
            <a:avLst/>
          </a:prstGeom>
          <a:noFill/>
        </p:spPr>
        <p:txBody>
          <a:bodyPr wrap="square" rtlCol="0">
            <a:spAutoFit/>
          </a:bodyPr>
          <a:lstStyle/>
          <a:p>
            <a:r>
              <a:rPr lang="en-AU" sz="1400" dirty="0"/>
              <a:t>Central point:</a:t>
            </a:r>
          </a:p>
        </p:txBody>
      </p:sp>
    </p:spTree>
    <p:extLst>
      <p:ext uri="{BB962C8B-B14F-4D97-AF65-F5344CB8AC3E}">
        <p14:creationId xmlns:p14="http://schemas.microsoft.com/office/powerpoint/2010/main" val="473965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bwMode="auto">
          <a:xfrm>
            <a:off x="358775" y="765175"/>
            <a:ext cx="9391281" cy="569349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Sub-triangles 2 and 3:</a:t>
            </a:r>
          </a:p>
          <a:p>
            <a:pPr marL="185738" indent="-185738">
              <a:buClr>
                <a:srgbClr val="0065BD"/>
              </a:buClr>
              <a:buSzPct val="100000"/>
              <a:buFont typeface="Arial" panose="020B0604020202020204" pitchFamily="34" charset="0"/>
              <a:buChar char="•"/>
            </a:pPr>
            <a:r>
              <a:rPr lang="de-DE" dirty="0"/>
              <a:t>The same process for sub-triangle 1 can be repeated, yielding:</a:t>
            </a:r>
            <a:br>
              <a:rPr lang="de-DE" dirty="0"/>
            </a:br>
            <a:br>
              <a:rPr lang="de-DE" dirty="0"/>
            </a:br>
            <a:br>
              <a:rPr lang="de-DE" dirty="0"/>
            </a:br>
            <a:br>
              <a:rPr lang="de-DE" dirty="0"/>
            </a:br>
            <a:br>
              <a:rPr lang="de-DE" dirty="0"/>
            </a:br>
            <a:br>
              <a:rPr lang="de-DE" dirty="0"/>
            </a:br>
            <a:br>
              <a:rPr lang="de-DE" dirty="0"/>
            </a:br>
            <a:br>
              <a:rPr lang="de-DE" dirty="0"/>
            </a:br>
            <a:br>
              <a:rPr lang="de-DE" dirty="0"/>
            </a:br>
            <a:endParaRPr lang="de-DE" dirty="0"/>
          </a:p>
          <a:p>
            <a:pPr>
              <a:buClr>
                <a:srgbClr val="0065BD"/>
              </a:buClr>
              <a:buSzPct val="60000"/>
            </a:pPr>
            <a:r>
              <a:rPr lang="de-DE" dirty="0">
                <a:solidFill>
                  <a:srgbClr val="0065BD"/>
                </a:solidFill>
              </a:rPr>
              <a:t>Meta-triangle shear strains:</a:t>
            </a:r>
          </a:p>
          <a:p>
            <a:pPr marL="185738" indent="-185738">
              <a:buClr>
                <a:srgbClr val="0065BD"/>
              </a:buClr>
              <a:buSzPct val="100000"/>
              <a:buFont typeface="Arial" panose="020B0604020202020204" pitchFamily="34" charset="0"/>
              <a:buChar char="•"/>
            </a:pPr>
            <a:r>
              <a:rPr lang="de-DE" dirty="0"/>
              <a:t>Re-assembled via an area-average:</a:t>
            </a:r>
            <a:br>
              <a:rPr lang="de-DE" dirty="0"/>
            </a:br>
            <a:br>
              <a:rPr lang="de-DE" dirty="0"/>
            </a:br>
            <a:br>
              <a:rPr lang="de-DE" dirty="0"/>
            </a:br>
            <a:endParaRPr lang="en-US" sz="1600" dirty="0"/>
          </a:p>
        </p:txBody>
      </p:sp>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31</a:t>
            </a:fld>
            <a:endParaRPr lang="de-DE" dirty="0"/>
          </a:p>
        </p:txBody>
      </p:sp>
      <p:sp>
        <p:nvSpPr>
          <p:cNvPr id="5" name="Titel 4"/>
          <p:cNvSpPr>
            <a:spLocks noGrp="1"/>
          </p:cNvSpPr>
          <p:nvPr>
            <p:ph type="title"/>
          </p:nvPr>
        </p:nvSpPr>
        <p:spPr/>
        <p:txBody>
          <a:bodyPr/>
          <a:lstStyle/>
          <a:p>
            <a:r>
              <a:rPr lang="de-DE" dirty="0"/>
              <a:t>CS-DSG formulation details</a:t>
            </a:r>
          </a:p>
        </p:txBody>
      </p:sp>
      <p:pic>
        <p:nvPicPr>
          <p:cNvPr id="8" name="Picture 7"/>
          <p:cNvPicPr>
            <a:picLocks noChangeAspect="1"/>
          </p:cNvPicPr>
          <p:nvPr/>
        </p:nvPicPr>
        <p:blipFill>
          <a:blip r:embed="rId2"/>
          <a:stretch>
            <a:fillRect/>
          </a:stretch>
        </p:blipFill>
        <p:spPr>
          <a:xfrm>
            <a:off x="758943" y="1483454"/>
            <a:ext cx="4493541" cy="926726"/>
          </a:xfrm>
          <a:prstGeom prst="rect">
            <a:avLst/>
          </a:prstGeom>
        </p:spPr>
      </p:pic>
      <p:pic>
        <p:nvPicPr>
          <p:cNvPr id="12" name="Picture 11"/>
          <p:cNvPicPr>
            <a:picLocks noChangeAspect="1"/>
          </p:cNvPicPr>
          <p:nvPr/>
        </p:nvPicPr>
        <p:blipFill>
          <a:blip r:embed="rId3"/>
          <a:stretch>
            <a:fillRect/>
          </a:stretch>
        </p:blipFill>
        <p:spPr>
          <a:xfrm>
            <a:off x="705778" y="2456217"/>
            <a:ext cx="4265506" cy="879697"/>
          </a:xfrm>
          <a:prstGeom prst="rect">
            <a:avLst/>
          </a:prstGeom>
        </p:spPr>
      </p:pic>
      <p:pic>
        <p:nvPicPr>
          <p:cNvPr id="13" name="Picture 12"/>
          <p:cNvPicPr>
            <a:picLocks noChangeAspect="1"/>
          </p:cNvPicPr>
          <p:nvPr/>
        </p:nvPicPr>
        <p:blipFill>
          <a:blip r:embed="rId4"/>
          <a:stretch>
            <a:fillRect/>
          </a:stretch>
        </p:blipFill>
        <p:spPr>
          <a:xfrm>
            <a:off x="758943" y="4352243"/>
            <a:ext cx="1760779" cy="570623"/>
          </a:xfrm>
          <a:prstGeom prst="rect">
            <a:avLst/>
          </a:prstGeom>
        </p:spPr>
      </p:pic>
      <mc:AlternateContent xmlns:mc="http://schemas.openxmlformats.org/markup-compatibility/2006" xmlns:pslz="http://schemas.microsoft.com/office/powerpoint/2016/slidezoom">
        <mc:Choice Requires="pslz">
          <p:graphicFrame>
            <p:nvGraphicFramePr>
              <p:cNvPr id="18" name="Slide Zoom 17"/>
              <p:cNvGraphicFramePr>
                <a:graphicFrameLocks noChangeAspect="1"/>
              </p:cNvGraphicFramePr>
              <p:nvPr>
                <p:extLst>
                  <p:ext uri="{D42A27DB-BD31-4B8C-83A1-F6EECF244321}">
                    <p14:modId xmlns:p14="http://schemas.microsoft.com/office/powerpoint/2010/main" val="1057419051"/>
                  </p:ext>
                </p:extLst>
              </p:nvPr>
            </p:nvGraphicFramePr>
            <p:xfrm>
              <a:off x="8060463" y="5841750"/>
              <a:ext cx="720000" cy="540000"/>
            </p:xfrm>
            <a:graphic>
              <a:graphicData uri="http://schemas.microsoft.com/office/powerpoint/2016/slidezoom">
                <pslz:sldZm>
                  <pslz:sldZmObj sldId="273" cId="402254836">
                    <pslz:zmPr id="{E45E58C7-F649-475A-8172-0A535E2EC886}" returnToParent="0" transitionDur="1000">
                      <p166:blipFill xmlns:p166="http://schemas.microsoft.com/office/powerpoint/2016/6/main">
                        <a:blip r:embed="rId5"/>
                        <a:stretch>
                          <a:fillRect/>
                        </a:stretch>
                      </p166:blipFill>
                      <p166:spPr xmlns:p166="http://schemas.microsoft.com/office/powerpoint/2016/6/main">
                        <a:xfrm>
                          <a:off x="0" y="0"/>
                          <a:ext cx="720000" cy="540000"/>
                        </a:xfrm>
                        <a:prstGeom prst="rect">
                          <a:avLst/>
                        </a:prstGeom>
                        <a:ln w="3175">
                          <a:solidFill>
                            <a:prstClr val="ltGray"/>
                          </a:solidFill>
                        </a:ln>
                      </p166:spPr>
                    </pslz:zmPr>
                  </pslz:sldZmObj>
                </pslz:sldZm>
              </a:graphicData>
            </a:graphic>
          </p:graphicFrame>
        </mc:Choice>
        <mc:Fallback xmlns="">
          <p:pic>
            <p:nvPicPr>
              <p:cNvPr id="18" name="Slide Zoom 17">
                <a:hlinkClick r:id="rId6" action="ppaction://hlinksldjump"/>
              </p:cNvPr>
              <p:cNvPicPr>
                <a:picLocks noGrp="1" noRot="1" noChangeAspect="1" noMove="1" noResize="1" noEditPoints="1" noAdjustHandles="1" noChangeArrowheads="1" noChangeShapeType="1"/>
              </p:cNvPicPr>
              <p:nvPr/>
            </p:nvPicPr>
            <p:blipFill>
              <a:blip r:embed="rId7"/>
              <a:stretch>
                <a:fillRect/>
              </a:stretch>
            </p:blipFill>
            <p:spPr>
              <a:xfrm>
                <a:off x="8060463" y="5841750"/>
                <a:ext cx="720000" cy="540000"/>
              </a:xfrm>
              <a:prstGeom prst="rect">
                <a:avLst/>
              </a:prstGeom>
              <a:ln w="3175">
                <a:solidFill>
                  <a:prstClr val="ltGray"/>
                </a:solidFill>
              </a:ln>
            </p:spPr>
          </p:pic>
        </mc:Fallback>
      </mc:AlternateContent>
    </p:spTree>
    <p:extLst>
      <p:ext uri="{BB962C8B-B14F-4D97-AF65-F5344CB8AC3E}">
        <p14:creationId xmlns:p14="http://schemas.microsoft.com/office/powerpoint/2010/main" val="2967048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bwMode="auto">
          <a:xfrm>
            <a:off x="358775" y="765175"/>
            <a:ext cx="9391281" cy="569349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Simple nodal ordering sensitivity study:</a:t>
            </a:r>
          </a:p>
          <a:p>
            <a:pPr marL="185738" indent="-185738">
              <a:buClr>
                <a:srgbClr val="0065BD"/>
              </a:buClr>
              <a:buSzPct val="100000"/>
              <a:buFont typeface="Arial" panose="020B0604020202020204" pitchFamily="34" charset="0"/>
              <a:buChar char="•"/>
            </a:pPr>
            <a:r>
              <a:rPr lang="de-DE" dirty="0"/>
              <a:t>Node order varied:</a:t>
            </a:r>
          </a:p>
          <a:p>
            <a:pPr marL="361951" lvl="1" indent="-185738">
              <a:buClr>
                <a:srgbClr val="0065BD"/>
              </a:buClr>
              <a:buSzPct val="100000"/>
            </a:pPr>
            <a:r>
              <a:rPr lang="de-DE" dirty="0"/>
              <a:t>Order 1: p1, p3, p2</a:t>
            </a:r>
          </a:p>
          <a:p>
            <a:pPr marL="361951" lvl="1" indent="-185738">
              <a:buClr>
                <a:srgbClr val="0065BD"/>
              </a:buClr>
              <a:buSzPct val="100000"/>
            </a:pPr>
            <a:r>
              <a:rPr lang="de-DE" dirty="0"/>
              <a:t>Order 2: p3, p2, p1</a:t>
            </a:r>
          </a:p>
          <a:p>
            <a:pPr marL="361951" lvl="1" indent="-185738">
              <a:buClr>
                <a:srgbClr val="0065BD"/>
              </a:buClr>
              <a:buSzPct val="100000"/>
            </a:pPr>
            <a:r>
              <a:rPr lang="de-DE" dirty="0"/>
              <a:t>Order 3: p2, p1, p3</a:t>
            </a:r>
          </a:p>
          <a:p>
            <a:pPr>
              <a:buClr>
                <a:srgbClr val="0065BD"/>
              </a:buClr>
              <a:buSzPct val="100000"/>
            </a:pPr>
            <a:endParaRPr lang="de-DE" dirty="0"/>
          </a:p>
          <a:p>
            <a:pPr>
              <a:buClr>
                <a:srgbClr val="0065BD"/>
              </a:buClr>
              <a:buSzPct val="100000"/>
            </a:pPr>
            <a:endParaRPr lang="de-DE" dirty="0"/>
          </a:p>
          <a:p>
            <a:pPr>
              <a:buClr>
                <a:srgbClr val="0065BD"/>
              </a:buClr>
              <a:buSzPct val="100000"/>
            </a:pPr>
            <a:endParaRPr lang="de-DE" dirty="0"/>
          </a:p>
          <a:p>
            <a:pPr>
              <a:buClr>
                <a:srgbClr val="0065BD"/>
              </a:buClr>
              <a:buSzPct val="100000"/>
            </a:pPr>
            <a:endParaRPr lang="de-DE" dirty="0"/>
          </a:p>
          <a:p>
            <a:pPr>
              <a:buClr>
                <a:srgbClr val="0065BD"/>
              </a:buClr>
              <a:buSzPct val="100000"/>
            </a:pPr>
            <a:endParaRPr lang="de-DE" dirty="0"/>
          </a:p>
          <a:p>
            <a:pPr>
              <a:buClr>
                <a:srgbClr val="0065BD"/>
              </a:buClr>
              <a:buSzPct val="100000"/>
            </a:pPr>
            <a:endParaRPr lang="de-DE" dirty="0"/>
          </a:p>
          <a:p>
            <a:pPr>
              <a:buClr>
                <a:srgbClr val="0065BD"/>
              </a:buClr>
              <a:buSzPct val="100000"/>
            </a:pPr>
            <a:br>
              <a:rPr lang="de-DE" dirty="0"/>
            </a:br>
            <a:br>
              <a:rPr lang="de-DE" dirty="0"/>
            </a:br>
            <a:endParaRPr lang="de-DE" dirty="0"/>
          </a:p>
          <a:p>
            <a:pPr>
              <a:buClr>
                <a:srgbClr val="0065BD"/>
              </a:buClr>
              <a:buSzPct val="60000"/>
            </a:pPr>
            <a:br>
              <a:rPr lang="de-DE" dirty="0"/>
            </a:br>
            <a:br>
              <a:rPr lang="de-DE" dirty="0"/>
            </a:br>
            <a:br>
              <a:rPr lang="de-DE" dirty="0"/>
            </a:br>
            <a:endParaRPr lang="de-DE" dirty="0"/>
          </a:p>
          <a:p>
            <a:pPr>
              <a:buClr>
                <a:srgbClr val="0065BD"/>
              </a:buClr>
              <a:buSzPct val="100000"/>
            </a:pPr>
            <a:endParaRPr lang="hu-HU" dirty="0"/>
          </a:p>
          <a:p>
            <a:pPr marL="185738" indent="-185738">
              <a:buClr>
                <a:srgbClr val="0065BD"/>
              </a:buClr>
              <a:buSzPct val="100000"/>
              <a:buFont typeface="Arial" panose="020B0604020202020204" pitchFamily="34" charset="0"/>
              <a:buChar char="•"/>
            </a:pPr>
            <a:endParaRPr lang="hu-HU"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a:buClr>
                <a:srgbClr val="0065BD"/>
              </a:buClr>
              <a:buSzPct val="60000"/>
            </a:pPr>
            <a:endParaRPr lang="de-DE" dirty="0">
              <a:solidFill>
                <a:srgbClr val="0070C0"/>
              </a:solidFill>
            </a:endParaRPr>
          </a:p>
          <a:p>
            <a:pPr marL="457200" lvl="1" indent="0">
              <a:buFont typeface="Arial" pitchFamily="34" charset="0"/>
              <a:buNone/>
            </a:pPr>
            <a:endParaRPr lang="hu-HU" sz="1600" dirty="0"/>
          </a:p>
          <a:p>
            <a:pPr lvl="1"/>
            <a:endParaRPr lang="en-US" sz="1600" dirty="0"/>
          </a:p>
          <a:p>
            <a:pPr lvl="1"/>
            <a:endParaRPr lang="en-US" sz="1600" dirty="0"/>
          </a:p>
        </p:txBody>
      </p:sp>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32</a:t>
            </a:fld>
            <a:endParaRPr lang="de-DE" dirty="0"/>
          </a:p>
        </p:txBody>
      </p:sp>
      <p:sp>
        <p:nvSpPr>
          <p:cNvPr id="5" name="Titel 4"/>
          <p:cNvSpPr>
            <a:spLocks noGrp="1"/>
          </p:cNvSpPr>
          <p:nvPr>
            <p:ph type="title"/>
          </p:nvPr>
        </p:nvSpPr>
        <p:spPr/>
        <p:txBody>
          <a:bodyPr/>
          <a:lstStyle/>
          <a:p>
            <a:r>
              <a:rPr lang="de-DE" dirty="0"/>
              <a:t>Nodal ordering sensitivity: DSG vs CS-DSG</a:t>
            </a:r>
          </a:p>
        </p:txBody>
      </p:sp>
      <p:sp>
        <p:nvSpPr>
          <p:cNvPr id="11" name="TextBox 19"/>
          <p:cNvSpPr txBox="1"/>
          <p:nvPr/>
        </p:nvSpPr>
        <p:spPr>
          <a:xfrm>
            <a:off x="2143548" y="5552051"/>
            <a:ext cx="779381" cy="246221"/>
          </a:xfrm>
          <a:prstGeom prst="rect">
            <a:avLst/>
          </a:prstGeom>
          <a:noFill/>
        </p:spPr>
        <p:txBody>
          <a:bodyPr wrap="none" rtlCol="0">
            <a:spAutoFit/>
          </a:bodyPr>
          <a:lstStyle/>
          <a:p>
            <a:r>
              <a:rPr lang="de-DE" sz="1000" dirty="0">
                <a:latin typeface="Arial" panose="020B0604020202020204" pitchFamily="34" charset="0"/>
                <a:cs typeface="Arial" panose="020B0604020202020204" pitchFamily="34" charset="0"/>
              </a:rPr>
              <a:t>Test setup</a:t>
            </a:r>
            <a:endParaRPr lang="en-US" sz="1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2"/>
          <a:stretch>
            <a:fillRect/>
          </a:stretch>
        </p:blipFill>
        <p:spPr>
          <a:xfrm>
            <a:off x="1165353" y="2352064"/>
            <a:ext cx="7273408" cy="3207941"/>
          </a:xfrm>
          <a:prstGeom prst="rect">
            <a:avLst/>
          </a:prstGeom>
        </p:spPr>
      </p:pic>
      <p:sp>
        <p:nvSpPr>
          <p:cNvPr id="16" name="TextBox 19"/>
          <p:cNvSpPr txBox="1"/>
          <p:nvPr/>
        </p:nvSpPr>
        <p:spPr>
          <a:xfrm>
            <a:off x="6442646" y="5552051"/>
            <a:ext cx="845103" cy="246221"/>
          </a:xfrm>
          <a:prstGeom prst="rect">
            <a:avLst/>
          </a:prstGeom>
          <a:noFill/>
        </p:spPr>
        <p:txBody>
          <a:bodyPr wrap="none" rtlCol="0">
            <a:spAutoFit/>
          </a:bodyPr>
          <a:lstStyle/>
          <a:p>
            <a:r>
              <a:rPr lang="de-DE" sz="1000" dirty="0">
                <a:latin typeface="Arial" panose="020B0604020202020204" pitchFamily="34" charset="0"/>
                <a:cs typeface="Arial" panose="020B0604020202020204" pitchFamily="34" charset="0"/>
              </a:rPr>
              <a:t>Test results</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4493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33</a:t>
            </a:fld>
            <a:endParaRPr lang="de-DE" dirty="0"/>
          </a:p>
        </p:txBody>
      </p:sp>
      <p:sp>
        <p:nvSpPr>
          <p:cNvPr id="5" name="Titel 4"/>
          <p:cNvSpPr>
            <a:spLocks noGrp="1"/>
          </p:cNvSpPr>
          <p:nvPr>
            <p:ph type="title"/>
          </p:nvPr>
        </p:nvSpPr>
        <p:spPr/>
        <p:txBody>
          <a:bodyPr/>
          <a:lstStyle/>
          <a:p>
            <a:r>
              <a:rPr lang="de-DE" dirty="0"/>
              <a:t>Appraisal of DSG linear triangles technologies</a:t>
            </a:r>
          </a:p>
        </p:txBody>
      </p:sp>
      <p:sp>
        <p:nvSpPr>
          <p:cNvPr id="6" name="Content Placeholder 1"/>
          <p:cNvSpPr txBox="1">
            <a:spLocks/>
          </p:cNvSpPr>
          <p:nvPr/>
        </p:nvSpPr>
        <p:spPr bwMode="auto">
          <a:xfrm>
            <a:off x="358775" y="765175"/>
            <a:ext cx="8426450" cy="561657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In general analysis should we use the DSG or CS-DSG?</a:t>
            </a:r>
            <a:br>
              <a:rPr lang="de-DE" dirty="0"/>
            </a:br>
            <a:endParaRPr lang="de-DE" dirty="0"/>
          </a:p>
          <a:p>
            <a:pPr>
              <a:buClr>
                <a:srgbClr val="0065BD"/>
              </a:buClr>
              <a:buSzPct val="60000"/>
            </a:pPr>
            <a:endParaRPr lang="de-DE" dirty="0"/>
          </a:p>
          <a:p>
            <a:pPr>
              <a:buClr>
                <a:srgbClr val="0065BD"/>
              </a:buClr>
              <a:buSzPct val="100000"/>
            </a:pPr>
            <a:br>
              <a:rPr lang="de-DE" dirty="0"/>
            </a:br>
            <a:r>
              <a:rPr lang="de-DE" dirty="0">
                <a:solidFill>
                  <a:srgbClr val="0065BD"/>
                </a:solidFill>
              </a:rPr>
              <a:t>Let‘s answer this by considering two questions:</a:t>
            </a:r>
          </a:p>
          <a:p>
            <a:pPr algn="ctr">
              <a:buClr>
                <a:srgbClr val="0065BD"/>
              </a:buClr>
              <a:buSzPct val="100000"/>
            </a:pPr>
            <a:br>
              <a:rPr lang="de-DE" dirty="0"/>
            </a:br>
            <a:r>
              <a:rPr lang="de-DE" dirty="0"/>
              <a:t>1. </a:t>
            </a:r>
            <a:r>
              <a:rPr lang="en-AU" i="1" dirty="0"/>
              <a:t>How fast does the nodal dependency of the DSG element dissipate to negligible levels?</a:t>
            </a:r>
          </a:p>
          <a:p>
            <a:pPr algn="ctr">
              <a:buClr>
                <a:srgbClr val="0065BD"/>
              </a:buClr>
              <a:buSzPct val="100000"/>
            </a:pPr>
            <a:endParaRPr lang="en-AU" i="1" dirty="0"/>
          </a:p>
          <a:p>
            <a:pPr algn="ctr">
              <a:buClr>
                <a:srgbClr val="0065BD"/>
              </a:buClr>
              <a:buSzPct val="100000"/>
            </a:pPr>
            <a:endParaRPr lang="de-DE" dirty="0"/>
          </a:p>
          <a:p>
            <a:pPr algn="ctr">
              <a:buClr>
                <a:srgbClr val="0065BD"/>
              </a:buClr>
              <a:buSzPct val="100000"/>
            </a:pPr>
            <a:endParaRPr lang="de-DE" dirty="0"/>
          </a:p>
          <a:p>
            <a:pPr algn="ctr">
              <a:buClr>
                <a:srgbClr val="0065BD"/>
              </a:buClr>
              <a:buSzPct val="100000"/>
            </a:pPr>
            <a:r>
              <a:rPr lang="de-DE" dirty="0"/>
              <a:t>2. </a:t>
            </a:r>
            <a:r>
              <a:rPr lang="en-AU" i="1" dirty="0"/>
              <a:t>How gross is the additional computational effort required for the CS-DSG element?</a:t>
            </a:r>
            <a:br>
              <a:rPr lang="de-DE" dirty="0"/>
            </a:br>
            <a:endParaRPr lang="hu-HU" dirty="0"/>
          </a:p>
          <a:p>
            <a:pPr marL="457200" lvl="1" indent="0">
              <a:buNone/>
            </a:pPr>
            <a:endParaRPr lang="de-DE" sz="1600" dirty="0"/>
          </a:p>
          <a:p>
            <a:pPr marL="457200" lvl="1" indent="0">
              <a:buNone/>
            </a:pPr>
            <a:endParaRPr lang="de-DE" sz="1600" dirty="0"/>
          </a:p>
          <a:p>
            <a:pPr marL="185738" indent="-185738">
              <a:buClr>
                <a:srgbClr val="0065BD"/>
              </a:buClr>
              <a:buSzPct val="100000"/>
              <a:buFont typeface="Arial" panose="020B0604020202020204" pitchFamily="34" charset="0"/>
              <a:buChar char="•"/>
            </a:pPr>
            <a:endParaRPr lang="hu-HU"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a:buClr>
                <a:srgbClr val="0065BD"/>
              </a:buClr>
              <a:buSzPct val="60000"/>
            </a:pPr>
            <a:endParaRPr lang="de-DE" dirty="0">
              <a:solidFill>
                <a:srgbClr val="0070C0"/>
              </a:solidFill>
            </a:endParaRPr>
          </a:p>
          <a:p>
            <a:pPr marL="457200" lvl="1" indent="0">
              <a:buFont typeface="Arial" pitchFamily="34" charset="0"/>
              <a:buNone/>
            </a:pPr>
            <a:endParaRPr lang="hu-HU" sz="1600" dirty="0"/>
          </a:p>
          <a:p>
            <a:pPr lvl="1"/>
            <a:endParaRPr lang="en-US" sz="1600" dirty="0"/>
          </a:p>
          <a:p>
            <a:pPr lvl="1"/>
            <a:endParaRPr lang="en-US" sz="1600" dirty="0"/>
          </a:p>
        </p:txBody>
      </p:sp>
    </p:spTree>
    <p:extLst>
      <p:ext uri="{BB962C8B-B14F-4D97-AF65-F5344CB8AC3E}">
        <p14:creationId xmlns:p14="http://schemas.microsoft.com/office/powerpoint/2010/main" val="3634391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34</a:t>
            </a:fld>
            <a:endParaRPr lang="de-DE" dirty="0"/>
          </a:p>
        </p:txBody>
      </p:sp>
      <p:sp>
        <p:nvSpPr>
          <p:cNvPr id="5" name="Titel 4"/>
          <p:cNvSpPr>
            <a:spLocks noGrp="1"/>
          </p:cNvSpPr>
          <p:nvPr>
            <p:ph type="title"/>
          </p:nvPr>
        </p:nvSpPr>
        <p:spPr/>
        <p:txBody>
          <a:bodyPr/>
          <a:lstStyle/>
          <a:p>
            <a:r>
              <a:rPr lang="de-DE" dirty="0"/>
              <a:t>Appraisal of DSG linear triangles technologies</a:t>
            </a:r>
          </a:p>
        </p:txBody>
      </p:sp>
      <p:sp>
        <p:nvSpPr>
          <p:cNvPr id="6" name="Content Placeholder 1"/>
          <p:cNvSpPr txBox="1">
            <a:spLocks/>
          </p:cNvSpPr>
          <p:nvPr/>
        </p:nvSpPr>
        <p:spPr bwMode="auto">
          <a:xfrm>
            <a:off x="358775" y="765175"/>
            <a:ext cx="8426450" cy="561657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Nodal numbering dependency study:</a:t>
            </a:r>
          </a:p>
          <a:p>
            <a:pPr marL="185738" indent="-185738">
              <a:buClr>
                <a:srgbClr val="0065BD"/>
              </a:buClr>
              <a:buSzPct val="100000"/>
              <a:buFont typeface="Arial" panose="020B0604020202020204" pitchFamily="34" charset="0"/>
              <a:buChar char="•"/>
            </a:pPr>
            <a:r>
              <a:rPr lang="de-DE" dirty="0"/>
              <a:t>Two BC cases to extricate nodal numbering dependency</a:t>
            </a:r>
            <a:br>
              <a:rPr lang="de-DE" dirty="0"/>
            </a:br>
            <a:endParaRPr lang="de-DE" dirty="0"/>
          </a:p>
          <a:p>
            <a:pPr>
              <a:buClr>
                <a:srgbClr val="0065BD"/>
              </a:buClr>
              <a:buSzPct val="100000"/>
            </a:pPr>
            <a:br>
              <a:rPr lang="de-DE" dirty="0"/>
            </a:br>
            <a:br>
              <a:rPr lang="de-DE" dirty="0"/>
            </a:br>
            <a:br>
              <a:rPr lang="de-DE" dirty="0"/>
            </a:br>
            <a:endParaRPr lang="hu-HU" dirty="0"/>
          </a:p>
          <a:p>
            <a:pPr marL="457200" lvl="1" indent="0">
              <a:buNone/>
            </a:pPr>
            <a:endParaRPr lang="de-DE" sz="1600" dirty="0"/>
          </a:p>
          <a:p>
            <a:pPr marL="457200" lvl="1" indent="0">
              <a:buNone/>
            </a:pPr>
            <a:endParaRPr lang="de-DE" sz="1600" dirty="0"/>
          </a:p>
          <a:p>
            <a:pPr marL="185738" indent="-185738">
              <a:buClr>
                <a:srgbClr val="0065BD"/>
              </a:buClr>
              <a:buSzPct val="100000"/>
              <a:buFont typeface="Arial" panose="020B0604020202020204" pitchFamily="34" charset="0"/>
              <a:buChar char="•"/>
            </a:pPr>
            <a:endParaRPr lang="hu-HU"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a:buClr>
                <a:srgbClr val="0065BD"/>
              </a:buClr>
              <a:buSzPct val="60000"/>
            </a:pPr>
            <a:endParaRPr lang="de-DE" dirty="0">
              <a:solidFill>
                <a:srgbClr val="0070C0"/>
              </a:solidFill>
            </a:endParaRPr>
          </a:p>
          <a:p>
            <a:pPr marL="457200" lvl="1" indent="0">
              <a:buFont typeface="Arial" pitchFamily="34" charset="0"/>
              <a:buNone/>
            </a:pPr>
            <a:endParaRPr lang="hu-HU" sz="1600" dirty="0"/>
          </a:p>
          <a:p>
            <a:pPr lvl="1"/>
            <a:endParaRPr lang="en-US" sz="1600" dirty="0"/>
          </a:p>
          <a:p>
            <a:pPr lvl="1"/>
            <a:endParaRPr lang="en-US" sz="1600" dirty="0"/>
          </a:p>
        </p:txBody>
      </p:sp>
      <p:pic>
        <p:nvPicPr>
          <p:cNvPr id="2" name="Picture 1"/>
          <p:cNvPicPr>
            <a:picLocks noChangeAspect="1"/>
          </p:cNvPicPr>
          <p:nvPr/>
        </p:nvPicPr>
        <p:blipFill>
          <a:blip r:embed="rId2"/>
          <a:stretch>
            <a:fillRect/>
          </a:stretch>
        </p:blipFill>
        <p:spPr>
          <a:xfrm>
            <a:off x="1267480" y="2140929"/>
            <a:ext cx="6609040" cy="3020508"/>
          </a:xfrm>
          <a:prstGeom prst="rect">
            <a:avLst/>
          </a:prstGeom>
        </p:spPr>
      </p:pic>
      <p:sp>
        <p:nvSpPr>
          <p:cNvPr id="9" name="TextBox 19"/>
          <p:cNvSpPr txBox="1"/>
          <p:nvPr/>
        </p:nvSpPr>
        <p:spPr>
          <a:xfrm>
            <a:off x="3561947" y="5207474"/>
            <a:ext cx="2020105" cy="246221"/>
          </a:xfrm>
          <a:prstGeom prst="rect">
            <a:avLst/>
          </a:prstGeom>
          <a:noFill/>
        </p:spPr>
        <p:txBody>
          <a:bodyPr wrap="none" rtlCol="0">
            <a:spAutoFit/>
          </a:bodyPr>
          <a:lstStyle/>
          <a:p>
            <a:r>
              <a:rPr lang="de-DE" sz="1000" dirty="0">
                <a:latin typeface="Arial" panose="020B0604020202020204" pitchFamily="34" charset="0"/>
                <a:cs typeface="Arial" panose="020B0604020202020204" pitchFamily="34" charset="0"/>
              </a:rPr>
              <a:t>Study BCs and mesh refinement</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83599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35</a:t>
            </a:fld>
            <a:endParaRPr lang="de-DE" dirty="0"/>
          </a:p>
        </p:txBody>
      </p:sp>
      <p:sp>
        <p:nvSpPr>
          <p:cNvPr id="5" name="Titel 4"/>
          <p:cNvSpPr>
            <a:spLocks noGrp="1"/>
          </p:cNvSpPr>
          <p:nvPr>
            <p:ph type="title"/>
          </p:nvPr>
        </p:nvSpPr>
        <p:spPr/>
        <p:txBody>
          <a:bodyPr/>
          <a:lstStyle/>
          <a:p>
            <a:r>
              <a:rPr lang="de-DE" dirty="0"/>
              <a:t>Appraisal of DSG linear triangles technologies</a:t>
            </a:r>
          </a:p>
        </p:txBody>
      </p:sp>
      <p:sp>
        <p:nvSpPr>
          <p:cNvPr id="6" name="Content Placeholder 1"/>
          <p:cNvSpPr txBox="1">
            <a:spLocks/>
          </p:cNvSpPr>
          <p:nvPr/>
        </p:nvSpPr>
        <p:spPr bwMode="auto">
          <a:xfrm>
            <a:off x="358775" y="765175"/>
            <a:ext cx="8426450" cy="682942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en-AU" dirty="0">
                <a:solidFill>
                  <a:srgbClr val="0065BD"/>
                </a:solidFill>
              </a:rPr>
              <a:t>Dissipation rate of DSG nodal ordering dependency</a:t>
            </a:r>
          </a:p>
          <a:p>
            <a:pPr marL="185738" indent="-185738">
              <a:buClr>
                <a:srgbClr val="0065BD"/>
              </a:buClr>
              <a:buSzPct val="100000"/>
              <a:buFont typeface="Arial" panose="020B0604020202020204" pitchFamily="34" charset="0"/>
              <a:buChar char="•"/>
            </a:pPr>
            <a:r>
              <a:rPr lang="de-DE" dirty="0"/>
              <a:t>CS-DSG invariant across both BCs</a:t>
            </a:r>
          </a:p>
          <a:p>
            <a:pPr marL="185738" indent="-185738">
              <a:buClr>
                <a:srgbClr val="0065BD"/>
              </a:buClr>
              <a:buSzPct val="100000"/>
              <a:buFont typeface="Arial" panose="020B0604020202020204" pitchFamily="34" charset="0"/>
              <a:buChar char="•"/>
            </a:pPr>
            <a:r>
              <a:rPr lang="de-DE" dirty="0"/>
              <a:t>DSG dependency diminishes very quickly</a:t>
            </a:r>
          </a:p>
          <a:p>
            <a:pPr marL="361951" lvl="1" indent="-185738">
              <a:buClr>
                <a:srgbClr val="0065BD"/>
              </a:buClr>
              <a:buSzPct val="100000"/>
            </a:pPr>
            <a:r>
              <a:rPr lang="de-DE" dirty="0"/>
              <a:t>Difference with 8 element mesh essentially negligible</a:t>
            </a:r>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a:buClr>
                <a:srgbClr val="0065BD"/>
              </a:buClr>
              <a:buSzPct val="60000"/>
            </a:pPr>
            <a:br>
              <a:rPr lang="de-DE" dirty="0"/>
            </a:br>
            <a:br>
              <a:rPr lang="de-DE" dirty="0"/>
            </a:br>
            <a:endParaRPr lang="de-DE" dirty="0"/>
          </a:p>
          <a:p>
            <a:pPr>
              <a:buClr>
                <a:srgbClr val="0065BD"/>
              </a:buClr>
              <a:buSzPct val="100000"/>
            </a:pPr>
            <a:br>
              <a:rPr lang="de-DE" dirty="0"/>
            </a:br>
            <a:endParaRPr lang="hu-HU" sz="1600" dirty="0"/>
          </a:p>
          <a:p>
            <a:pPr marL="457200" lvl="1" indent="0">
              <a:buFont typeface="Arial" pitchFamily="34" charset="0"/>
              <a:buNone/>
            </a:pPr>
            <a:endParaRPr lang="hu-HU" sz="1600" dirty="0"/>
          </a:p>
          <a:p>
            <a:pPr>
              <a:buClr>
                <a:srgbClr val="0065BD"/>
              </a:buClr>
              <a:buSzPct val="60000"/>
            </a:pPr>
            <a:endParaRPr lang="de-DE" dirty="0">
              <a:solidFill>
                <a:srgbClr val="0070C0"/>
              </a:solidFill>
            </a:endParaRPr>
          </a:p>
          <a:p>
            <a:pPr marL="457200" lvl="1" indent="0">
              <a:buFont typeface="Arial" pitchFamily="34" charset="0"/>
              <a:buNone/>
            </a:pPr>
            <a:endParaRPr lang="hu-HU" sz="1600" dirty="0"/>
          </a:p>
          <a:p>
            <a:pPr lvl="1"/>
            <a:endParaRPr lang="en-US" sz="1600" dirty="0"/>
          </a:p>
          <a:p>
            <a:pPr lvl="1"/>
            <a:endParaRPr lang="en-US" sz="1600" dirty="0"/>
          </a:p>
        </p:txBody>
      </p:sp>
      <p:pic>
        <p:nvPicPr>
          <p:cNvPr id="7" name="Picture 6"/>
          <p:cNvPicPr>
            <a:picLocks noChangeAspect="1"/>
          </p:cNvPicPr>
          <p:nvPr/>
        </p:nvPicPr>
        <p:blipFill>
          <a:blip r:embed="rId2"/>
          <a:stretch>
            <a:fillRect/>
          </a:stretch>
        </p:blipFill>
        <p:spPr>
          <a:xfrm>
            <a:off x="2234933" y="2018224"/>
            <a:ext cx="4674133" cy="4039618"/>
          </a:xfrm>
          <a:prstGeom prst="rect">
            <a:avLst/>
          </a:prstGeom>
        </p:spPr>
      </p:pic>
      <p:sp>
        <p:nvSpPr>
          <p:cNvPr id="11" name="TextBox 19"/>
          <p:cNvSpPr txBox="1"/>
          <p:nvPr/>
        </p:nvSpPr>
        <p:spPr>
          <a:xfrm>
            <a:off x="3724785" y="6135147"/>
            <a:ext cx="1709122" cy="246221"/>
          </a:xfrm>
          <a:prstGeom prst="rect">
            <a:avLst/>
          </a:prstGeom>
          <a:noFill/>
        </p:spPr>
        <p:txBody>
          <a:bodyPr wrap="none" rtlCol="0">
            <a:spAutoFit/>
          </a:bodyPr>
          <a:lstStyle/>
          <a:p>
            <a:r>
              <a:rPr lang="de-DE" sz="1000" dirty="0">
                <a:latin typeface="Arial" panose="020B0604020202020204" pitchFamily="34" charset="0"/>
                <a:cs typeface="Arial" panose="020B0604020202020204" pitchFamily="34" charset="0"/>
              </a:rPr>
              <a:t>Study displacement results</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09447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36</a:t>
            </a:fld>
            <a:endParaRPr lang="de-DE" dirty="0"/>
          </a:p>
        </p:txBody>
      </p:sp>
      <p:sp>
        <p:nvSpPr>
          <p:cNvPr id="5" name="Titel 4"/>
          <p:cNvSpPr>
            <a:spLocks noGrp="1"/>
          </p:cNvSpPr>
          <p:nvPr>
            <p:ph type="title"/>
          </p:nvPr>
        </p:nvSpPr>
        <p:spPr/>
        <p:txBody>
          <a:bodyPr/>
          <a:lstStyle/>
          <a:p>
            <a:r>
              <a:rPr lang="de-DE" dirty="0"/>
              <a:t>Appraisal of DSG linear triangles technologies</a:t>
            </a:r>
          </a:p>
        </p:txBody>
      </p:sp>
      <p:sp>
        <p:nvSpPr>
          <p:cNvPr id="6" name="Content Placeholder 1"/>
          <p:cNvSpPr txBox="1">
            <a:spLocks/>
          </p:cNvSpPr>
          <p:nvPr/>
        </p:nvSpPr>
        <p:spPr bwMode="auto">
          <a:xfrm>
            <a:off x="358775" y="765175"/>
            <a:ext cx="8426450" cy="682942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en-AU" dirty="0">
                <a:solidFill>
                  <a:srgbClr val="0065BD"/>
                </a:solidFill>
              </a:rPr>
              <a:t>Computational cost vs. error for DSG and CS-DSG elements</a:t>
            </a:r>
          </a:p>
          <a:p>
            <a:pPr marL="185738" indent="-185738">
              <a:buClr>
                <a:srgbClr val="0065BD"/>
              </a:buClr>
              <a:buSzPct val="100000"/>
              <a:buFont typeface="Arial" panose="020B0604020202020204" pitchFamily="34" charset="0"/>
              <a:buChar char="•"/>
            </a:pPr>
            <a:r>
              <a:rPr lang="de-DE" dirty="0"/>
              <a:t>CS-DSG shear B-matrix takes 12% longer to construct than the DSG</a:t>
            </a:r>
          </a:p>
          <a:p>
            <a:pPr marL="185738" indent="-185738">
              <a:buClr>
                <a:srgbClr val="0065BD"/>
              </a:buClr>
              <a:buSzPct val="100000"/>
              <a:buFont typeface="Arial" panose="020B0604020202020204" pitchFamily="34" charset="0"/>
              <a:buChar char="•"/>
            </a:pPr>
            <a:r>
              <a:rPr lang="de-DE" dirty="0"/>
              <a:t>Similar % error achieved very quickly</a:t>
            </a:r>
          </a:p>
          <a:p>
            <a:pPr marL="361951" lvl="1" indent="-185738">
              <a:buClr>
                <a:srgbClr val="0065BD"/>
              </a:buClr>
              <a:buSzPct val="100000"/>
            </a:pPr>
            <a:r>
              <a:rPr lang="de-DE" dirty="0"/>
              <a:t>Once again, difference with 8 element mesh essentially negligible</a:t>
            </a:r>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a:buClr>
                <a:srgbClr val="0065BD"/>
              </a:buClr>
              <a:buSzPct val="60000"/>
            </a:pPr>
            <a:br>
              <a:rPr lang="de-DE" dirty="0"/>
            </a:br>
            <a:br>
              <a:rPr lang="de-DE" dirty="0"/>
            </a:br>
            <a:endParaRPr lang="de-DE" dirty="0"/>
          </a:p>
          <a:p>
            <a:pPr>
              <a:buClr>
                <a:srgbClr val="0065BD"/>
              </a:buClr>
              <a:buSzPct val="100000"/>
            </a:pPr>
            <a:br>
              <a:rPr lang="de-DE" dirty="0"/>
            </a:br>
            <a:endParaRPr lang="hu-HU" sz="1600" dirty="0"/>
          </a:p>
          <a:p>
            <a:pPr marL="457200" lvl="1" indent="0">
              <a:buFont typeface="Arial" pitchFamily="34" charset="0"/>
              <a:buNone/>
            </a:pPr>
            <a:endParaRPr lang="hu-HU" sz="1600" dirty="0"/>
          </a:p>
          <a:p>
            <a:pPr>
              <a:buClr>
                <a:srgbClr val="0065BD"/>
              </a:buClr>
              <a:buSzPct val="60000"/>
            </a:pPr>
            <a:endParaRPr lang="de-DE" dirty="0">
              <a:solidFill>
                <a:srgbClr val="0070C0"/>
              </a:solidFill>
            </a:endParaRPr>
          </a:p>
          <a:p>
            <a:pPr marL="457200" lvl="1" indent="0">
              <a:buFont typeface="Arial" pitchFamily="34" charset="0"/>
              <a:buNone/>
            </a:pPr>
            <a:endParaRPr lang="hu-HU" sz="1600" dirty="0"/>
          </a:p>
          <a:p>
            <a:pPr lvl="1"/>
            <a:endParaRPr lang="en-US" sz="1600" dirty="0"/>
          </a:p>
          <a:p>
            <a:pPr lvl="1"/>
            <a:endParaRPr lang="en-US" sz="1600" dirty="0"/>
          </a:p>
        </p:txBody>
      </p:sp>
      <p:pic>
        <p:nvPicPr>
          <p:cNvPr id="9" name="Picture 8"/>
          <p:cNvPicPr>
            <a:picLocks noChangeAspect="1"/>
          </p:cNvPicPr>
          <p:nvPr/>
        </p:nvPicPr>
        <p:blipFill>
          <a:blip r:embed="rId2"/>
          <a:stretch>
            <a:fillRect/>
          </a:stretch>
        </p:blipFill>
        <p:spPr>
          <a:xfrm>
            <a:off x="2115391" y="2182761"/>
            <a:ext cx="4913218" cy="3674081"/>
          </a:xfrm>
          <a:prstGeom prst="rect">
            <a:avLst/>
          </a:prstGeom>
        </p:spPr>
      </p:pic>
      <p:sp>
        <p:nvSpPr>
          <p:cNvPr id="10" name="TextBox 19"/>
          <p:cNvSpPr txBox="1"/>
          <p:nvPr/>
        </p:nvSpPr>
        <p:spPr>
          <a:xfrm>
            <a:off x="3709355" y="6101288"/>
            <a:ext cx="1731564" cy="246221"/>
          </a:xfrm>
          <a:prstGeom prst="rect">
            <a:avLst/>
          </a:prstGeom>
          <a:noFill/>
        </p:spPr>
        <p:txBody>
          <a:bodyPr wrap="none" rtlCol="0">
            <a:spAutoFit/>
          </a:bodyPr>
          <a:lstStyle/>
          <a:p>
            <a:r>
              <a:rPr lang="de-DE" sz="1000" dirty="0">
                <a:latin typeface="Arial" panose="020B0604020202020204" pitchFamily="34" charset="0"/>
                <a:cs typeface="Arial" panose="020B0604020202020204" pitchFamily="34" charset="0"/>
              </a:rPr>
              <a:t>Error vs computational cost</a:t>
            </a:r>
            <a:endParaRPr lang="en-US" sz="1000" dirty="0">
              <a:latin typeface="Arial" panose="020B0604020202020204" pitchFamily="34" charset="0"/>
              <a:cs typeface="Arial" panose="020B0604020202020204" pitchFamily="34" charset="0"/>
            </a:endParaRPr>
          </a:p>
        </p:txBody>
      </p:sp>
      <p:sp>
        <p:nvSpPr>
          <p:cNvPr id="12" name="Oval 11"/>
          <p:cNvSpPr/>
          <p:nvPr/>
        </p:nvSpPr>
        <p:spPr>
          <a:xfrm>
            <a:off x="5712565" y="4404852"/>
            <a:ext cx="786557" cy="4618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 name="TextBox 12"/>
          <p:cNvSpPr txBox="1"/>
          <p:nvPr/>
        </p:nvSpPr>
        <p:spPr>
          <a:xfrm>
            <a:off x="5539800" y="4056776"/>
            <a:ext cx="718461" cy="246221"/>
          </a:xfrm>
          <a:prstGeom prst="rect">
            <a:avLst/>
          </a:prstGeom>
          <a:noFill/>
        </p:spPr>
        <p:txBody>
          <a:bodyPr wrap="square" rtlCol="0">
            <a:spAutoFit/>
          </a:bodyPr>
          <a:lstStyle/>
          <a:p>
            <a:pPr algn="r"/>
            <a:r>
              <a:rPr lang="en-AU" sz="1000" dirty="0"/>
              <a:t>12% diff.</a:t>
            </a:r>
          </a:p>
        </p:txBody>
      </p:sp>
    </p:spTree>
    <p:extLst>
      <p:ext uri="{BB962C8B-B14F-4D97-AF65-F5344CB8AC3E}">
        <p14:creationId xmlns:p14="http://schemas.microsoft.com/office/powerpoint/2010/main" val="36185749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37</a:t>
            </a:fld>
            <a:endParaRPr lang="de-DE" dirty="0"/>
          </a:p>
        </p:txBody>
      </p:sp>
      <p:sp>
        <p:nvSpPr>
          <p:cNvPr id="5" name="Titel 4"/>
          <p:cNvSpPr>
            <a:spLocks noGrp="1"/>
          </p:cNvSpPr>
          <p:nvPr>
            <p:ph type="title"/>
          </p:nvPr>
        </p:nvSpPr>
        <p:spPr/>
        <p:txBody>
          <a:bodyPr/>
          <a:lstStyle/>
          <a:p>
            <a:r>
              <a:rPr lang="de-DE" dirty="0"/>
              <a:t>Appraisal of DSG linear triangles technologies</a:t>
            </a:r>
          </a:p>
        </p:txBody>
      </p:sp>
      <p:sp>
        <p:nvSpPr>
          <p:cNvPr id="6" name="Content Placeholder 1"/>
          <p:cNvSpPr txBox="1">
            <a:spLocks/>
          </p:cNvSpPr>
          <p:nvPr/>
        </p:nvSpPr>
        <p:spPr bwMode="auto">
          <a:xfrm>
            <a:off x="358775" y="765175"/>
            <a:ext cx="8426450" cy="682942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Summary:</a:t>
            </a:r>
          </a:p>
          <a:p>
            <a:pPr marL="185738" indent="-185738">
              <a:buClr>
                <a:srgbClr val="0065BD"/>
              </a:buClr>
              <a:buSzPct val="100000"/>
              <a:buFont typeface="Arial" panose="020B0604020202020204" pitchFamily="34" charset="0"/>
              <a:buChar char="•"/>
            </a:pPr>
            <a:r>
              <a:rPr lang="de-DE" dirty="0"/>
              <a:t>CS-DSG shows no nodal ordering dependency</a:t>
            </a:r>
          </a:p>
          <a:p>
            <a:pPr marL="361951" lvl="1" indent="-185738">
              <a:buClr>
                <a:srgbClr val="0065BD"/>
              </a:buClr>
              <a:buSzPct val="100000"/>
            </a:pPr>
            <a:r>
              <a:rPr lang="de-DE" dirty="0"/>
              <a:t>However, DSG dependency quickly diminishes</a:t>
            </a:r>
          </a:p>
          <a:p>
            <a:pPr marL="185738" indent="-185738">
              <a:buClr>
                <a:srgbClr val="0065BD"/>
              </a:buClr>
              <a:buSzPct val="100000"/>
              <a:buFont typeface="Arial" panose="020B0604020202020204" pitchFamily="34" charset="0"/>
              <a:buChar char="•"/>
            </a:pPr>
            <a:r>
              <a:rPr lang="de-DE" dirty="0"/>
              <a:t>CS-DSG shear B-matrix takes 12% longer to construct than the DSG </a:t>
            </a:r>
          </a:p>
          <a:p>
            <a:pPr marL="185738" indent="-185738">
              <a:buClr>
                <a:srgbClr val="0065BD"/>
              </a:buClr>
              <a:buSzPct val="100000"/>
              <a:buFont typeface="Arial" panose="020B0604020202020204" pitchFamily="34" charset="0"/>
              <a:buChar char="•"/>
            </a:pPr>
            <a:endParaRPr lang="de-DE" dirty="0"/>
          </a:p>
          <a:p>
            <a:pPr marL="185738" indent="-185738">
              <a:buClr>
                <a:srgbClr val="0065BD"/>
              </a:buClr>
              <a:buSzPct val="100000"/>
              <a:buFont typeface="Arial" panose="020B0604020202020204" pitchFamily="34" charset="0"/>
              <a:buChar char="•"/>
            </a:pPr>
            <a:endParaRPr lang="de-DE" dirty="0"/>
          </a:p>
          <a:p>
            <a:pPr>
              <a:buClr>
                <a:srgbClr val="0065BD"/>
              </a:buClr>
              <a:buSzPct val="60000"/>
            </a:pPr>
            <a:r>
              <a:rPr lang="de-DE" dirty="0">
                <a:solidFill>
                  <a:srgbClr val="0065BD"/>
                </a:solidFill>
              </a:rPr>
              <a:t>Reccomendation:</a:t>
            </a:r>
          </a:p>
          <a:p>
            <a:pPr marL="185738" indent="-185738">
              <a:buClr>
                <a:srgbClr val="0065BD"/>
              </a:buClr>
              <a:buSzPct val="100000"/>
              <a:buFont typeface="Arial" panose="020B0604020202020204" pitchFamily="34" charset="0"/>
              <a:buChar char="•"/>
            </a:pPr>
            <a:r>
              <a:rPr lang="de-DE" dirty="0"/>
              <a:t>DSG element for 99% of practical scenarios with normal meshes</a:t>
            </a:r>
          </a:p>
          <a:p>
            <a:pPr marL="185738" indent="-185738">
              <a:buClr>
                <a:srgbClr val="0065BD"/>
              </a:buClr>
              <a:buSzPct val="100000"/>
              <a:buFont typeface="Arial" panose="020B0604020202020204" pitchFamily="34" charset="0"/>
              <a:buChar char="•"/>
            </a:pPr>
            <a:r>
              <a:rPr lang="de-DE" dirty="0"/>
              <a:t>CS-DSG for rare scenarios with very coarse meshes</a:t>
            </a:r>
          </a:p>
          <a:p>
            <a:pPr marL="185738" indent="-185738">
              <a:buClr>
                <a:srgbClr val="0065BD"/>
              </a:buClr>
              <a:buSzPct val="100000"/>
              <a:buFont typeface="Arial" panose="020B0604020202020204" pitchFamily="34" charset="0"/>
              <a:buChar char="•"/>
            </a:pPr>
            <a:r>
              <a:rPr lang="de-DE" dirty="0"/>
              <a:t>It all comes back to understanding the element‘s capabilities and limitations!</a:t>
            </a:r>
            <a:br>
              <a:rPr lang="de-DE" dirty="0"/>
            </a:br>
            <a:br>
              <a:rPr lang="de-DE" dirty="0"/>
            </a:br>
            <a:endParaRPr lang="de-DE" dirty="0"/>
          </a:p>
          <a:p>
            <a:pPr>
              <a:buClr>
                <a:srgbClr val="0065BD"/>
              </a:buClr>
              <a:buSzPct val="100000"/>
            </a:pPr>
            <a:br>
              <a:rPr lang="de-DE" dirty="0"/>
            </a:br>
            <a:endParaRPr lang="hu-HU" sz="1600" dirty="0"/>
          </a:p>
          <a:p>
            <a:pPr marL="457200" lvl="1" indent="0">
              <a:buFont typeface="Arial" pitchFamily="34" charset="0"/>
              <a:buNone/>
            </a:pPr>
            <a:endParaRPr lang="hu-HU" sz="1600" dirty="0"/>
          </a:p>
          <a:p>
            <a:pPr>
              <a:buClr>
                <a:srgbClr val="0065BD"/>
              </a:buClr>
              <a:buSzPct val="60000"/>
            </a:pPr>
            <a:endParaRPr lang="de-DE" dirty="0">
              <a:solidFill>
                <a:srgbClr val="0070C0"/>
              </a:solidFill>
            </a:endParaRPr>
          </a:p>
          <a:p>
            <a:pPr marL="457200" lvl="1" indent="0">
              <a:buFont typeface="Arial" pitchFamily="34" charset="0"/>
              <a:buNone/>
            </a:pPr>
            <a:endParaRPr lang="hu-HU" sz="1600" dirty="0"/>
          </a:p>
          <a:p>
            <a:pPr lvl="1"/>
            <a:endParaRPr lang="en-US" sz="1600" dirty="0"/>
          </a:p>
          <a:p>
            <a:pPr lvl="1"/>
            <a:endParaRPr lang="en-US" sz="1600" dirty="0"/>
          </a:p>
        </p:txBody>
      </p:sp>
    </p:spTree>
    <p:extLst>
      <p:ext uri="{BB962C8B-B14F-4D97-AF65-F5344CB8AC3E}">
        <p14:creationId xmlns:p14="http://schemas.microsoft.com/office/powerpoint/2010/main" val="1592346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bwMode="auto">
          <a:xfrm>
            <a:off x="358775" y="765175"/>
            <a:ext cx="9391281" cy="569349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Scordelis-Lo roof:</a:t>
            </a:r>
            <a:br>
              <a:rPr lang="de-DE" dirty="0"/>
            </a:br>
            <a:br>
              <a:rPr lang="de-DE" dirty="0"/>
            </a:br>
            <a:br>
              <a:rPr lang="de-DE" dirty="0"/>
            </a:br>
            <a:endParaRPr lang="de-DE" dirty="0"/>
          </a:p>
          <a:p>
            <a:pPr>
              <a:buClr>
                <a:srgbClr val="0065BD"/>
              </a:buClr>
              <a:buSzPct val="100000"/>
            </a:pPr>
            <a:endParaRPr lang="hu-HU" dirty="0"/>
          </a:p>
          <a:p>
            <a:pPr marL="185738" indent="-185738">
              <a:buClr>
                <a:srgbClr val="0065BD"/>
              </a:buClr>
              <a:buSzPct val="100000"/>
              <a:buFont typeface="Arial" panose="020B0604020202020204" pitchFamily="34" charset="0"/>
              <a:buChar char="•"/>
            </a:pPr>
            <a:endParaRPr lang="hu-HU"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a:buClr>
                <a:srgbClr val="0065BD"/>
              </a:buClr>
              <a:buSzPct val="60000"/>
            </a:pPr>
            <a:endParaRPr lang="de-DE" dirty="0">
              <a:solidFill>
                <a:srgbClr val="0070C0"/>
              </a:solidFill>
            </a:endParaRPr>
          </a:p>
          <a:p>
            <a:pPr marL="457200" lvl="1" indent="0">
              <a:buFont typeface="Arial" pitchFamily="34" charset="0"/>
              <a:buNone/>
            </a:pPr>
            <a:endParaRPr lang="hu-HU" sz="1600" dirty="0"/>
          </a:p>
          <a:p>
            <a:pPr lvl="1"/>
            <a:endParaRPr lang="en-US" sz="1600" dirty="0"/>
          </a:p>
          <a:p>
            <a:pPr lvl="1"/>
            <a:endParaRPr lang="en-US" sz="1600" dirty="0"/>
          </a:p>
        </p:txBody>
      </p:sp>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38</a:t>
            </a:fld>
            <a:endParaRPr lang="de-DE" dirty="0"/>
          </a:p>
        </p:txBody>
      </p:sp>
      <p:sp>
        <p:nvSpPr>
          <p:cNvPr id="5" name="Titel 4"/>
          <p:cNvSpPr>
            <a:spLocks noGrp="1"/>
          </p:cNvSpPr>
          <p:nvPr>
            <p:ph type="title"/>
          </p:nvPr>
        </p:nvSpPr>
        <p:spPr/>
        <p:txBody>
          <a:bodyPr/>
          <a:lstStyle/>
          <a:p>
            <a:r>
              <a:rPr lang="de-DE" dirty="0"/>
              <a:t>Shell obstacle course: DSG and CS-DSG</a:t>
            </a:r>
          </a:p>
        </p:txBody>
      </p:sp>
      <p:pic>
        <p:nvPicPr>
          <p:cNvPr id="2" name="Picture 1"/>
          <p:cNvPicPr>
            <a:picLocks noChangeAspect="1"/>
          </p:cNvPicPr>
          <p:nvPr/>
        </p:nvPicPr>
        <p:blipFill>
          <a:blip r:embed="rId2"/>
          <a:stretch>
            <a:fillRect/>
          </a:stretch>
        </p:blipFill>
        <p:spPr>
          <a:xfrm>
            <a:off x="677751" y="2598330"/>
            <a:ext cx="3600000" cy="2020115"/>
          </a:xfrm>
          <a:prstGeom prst="rect">
            <a:avLst/>
          </a:prstGeom>
        </p:spPr>
      </p:pic>
      <p:pic>
        <p:nvPicPr>
          <p:cNvPr id="11" name="Picture 10"/>
          <p:cNvPicPr>
            <a:picLocks noChangeAspect="1"/>
          </p:cNvPicPr>
          <p:nvPr/>
        </p:nvPicPr>
        <p:blipFill>
          <a:blip r:embed="rId3"/>
          <a:stretch>
            <a:fillRect/>
          </a:stretch>
        </p:blipFill>
        <p:spPr>
          <a:xfrm>
            <a:off x="4942839" y="2198370"/>
            <a:ext cx="3600000" cy="2880000"/>
          </a:xfrm>
          <a:prstGeom prst="rect">
            <a:avLst/>
          </a:prstGeom>
        </p:spPr>
      </p:pic>
    </p:spTree>
    <p:extLst>
      <p:ext uri="{BB962C8B-B14F-4D97-AF65-F5344CB8AC3E}">
        <p14:creationId xmlns:p14="http://schemas.microsoft.com/office/powerpoint/2010/main" val="944368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bwMode="auto">
          <a:xfrm>
            <a:off x="358775" y="765175"/>
            <a:ext cx="9391281" cy="569349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Pinched cylinder:</a:t>
            </a:r>
            <a:br>
              <a:rPr lang="de-DE" dirty="0"/>
            </a:br>
            <a:br>
              <a:rPr lang="de-DE" dirty="0"/>
            </a:br>
            <a:br>
              <a:rPr lang="de-DE" dirty="0"/>
            </a:br>
            <a:endParaRPr lang="de-DE" dirty="0"/>
          </a:p>
          <a:p>
            <a:pPr>
              <a:buClr>
                <a:srgbClr val="0065BD"/>
              </a:buClr>
              <a:buSzPct val="100000"/>
            </a:pPr>
            <a:endParaRPr lang="hu-HU" dirty="0"/>
          </a:p>
          <a:p>
            <a:pPr marL="185738" indent="-185738">
              <a:buClr>
                <a:srgbClr val="0065BD"/>
              </a:buClr>
              <a:buSzPct val="100000"/>
              <a:buFont typeface="Arial" panose="020B0604020202020204" pitchFamily="34" charset="0"/>
              <a:buChar char="•"/>
            </a:pPr>
            <a:endParaRPr lang="hu-HU"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a:buClr>
                <a:srgbClr val="0065BD"/>
              </a:buClr>
              <a:buSzPct val="60000"/>
            </a:pPr>
            <a:endParaRPr lang="de-DE" dirty="0">
              <a:solidFill>
                <a:srgbClr val="0070C0"/>
              </a:solidFill>
            </a:endParaRPr>
          </a:p>
          <a:p>
            <a:pPr marL="457200" lvl="1" indent="0">
              <a:buFont typeface="Arial" pitchFamily="34" charset="0"/>
              <a:buNone/>
            </a:pPr>
            <a:endParaRPr lang="hu-HU" sz="1600" dirty="0"/>
          </a:p>
          <a:p>
            <a:pPr lvl="1"/>
            <a:endParaRPr lang="en-US" sz="1600" dirty="0"/>
          </a:p>
          <a:p>
            <a:pPr lvl="1"/>
            <a:endParaRPr lang="en-US" sz="1600" dirty="0"/>
          </a:p>
        </p:txBody>
      </p:sp>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39</a:t>
            </a:fld>
            <a:endParaRPr lang="de-DE" dirty="0"/>
          </a:p>
        </p:txBody>
      </p:sp>
      <p:sp>
        <p:nvSpPr>
          <p:cNvPr id="5" name="Titel 4"/>
          <p:cNvSpPr>
            <a:spLocks noGrp="1"/>
          </p:cNvSpPr>
          <p:nvPr>
            <p:ph type="title"/>
          </p:nvPr>
        </p:nvSpPr>
        <p:spPr/>
        <p:txBody>
          <a:bodyPr/>
          <a:lstStyle/>
          <a:p>
            <a:r>
              <a:rPr lang="de-DE" dirty="0"/>
              <a:t>Shell obstacle course: DSG and CS-DSG</a:t>
            </a:r>
          </a:p>
        </p:txBody>
      </p:sp>
      <p:pic>
        <p:nvPicPr>
          <p:cNvPr id="7" name="Picture 6"/>
          <p:cNvPicPr>
            <a:picLocks noChangeAspect="1"/>
          </p:cNvPicPr>
          <p:nvPr/>
        </p:nvPicPr>
        <p:blipFill>
          <a:blip r:embed="rId2"/>
          <a:stretch>
            <a:fillRect/>
          </a:stretch>
        </p:blipFill>
        <p:spPr>
          <a:xfrm>
            <a:off x="694335" y="2587822"/>
            <a:ext cx="3600000" cy="2048204"/>
          </a:xfrm>
          <a:prstGeom prst="rect">
            <a:avLst/>
          </a:prstGeom>
        </p:spPr>
      </p:pic>
      <p:pic>
        <p:nvPicPr>
          <p:cNvPr id="14" name="Picture 13"/>
          <p:cNvPicPr>
            <a:picLocks noChangeAspect="1"/>
          </p:cNvPicPr>
          <p:nvPr/>
        </p:nvPicPr>
        <p:blipFill>
          <a:blip r:embed="rId3"/>
          <a:stretch>
            <a:fillRect/>
          </a:stretch>
        </p:blipFill>
        <p:spPr>
          <a:xfrm>
            <a:off x="4958718" y="2102320"/>
            <a:ext cx="3600000" cy="2971496"/>
          </a:xfrm>
          <a:prstGeom prst="rect">
            <a:avLst/>
          </a:prstGeom>
        </p:spPr>
      </p:pic>
    </p:spTree>
    <p:extLst>
      <p:ext uri="{BB962C8B-B14F-4D97-AF65-F5344CB8AC3E}">
        <p14:creationId xmlns:p14="http://schemas.microsoft.com/office/powerpoint/2010/main" val="774563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4</a:t>
            </a:fld>
            <a:endParaRPr lang="de-DE" dirty="0"/>
          </a:p>
        </p:txBody>
      </p:sp>
      <p:cxnSp>
        <p:nvCxnSpPr>
          <p:cNvPr id="8" name="Straight Connector 7"/>
          <p:cNvCxnSpPr/>
          <p:nvPr/>
        </p:nvCxnSpPr>
        <p:spPr>
          <a:xfrm>
            <a:off x="850724" y="1020278"/>
            <a:ext cx="1921352" cy="3205213"/>
          </a:xfrm>
          <a:prstGeom prst="line">
            <a:avLst/>
          </a:prstGeom>
          <a:ln w="762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Titel 4"/>
          <p:cNvSpPr>
            <a:spLocks noGrp="1"/>
          </p:cNvSpPr>
          <p:nvPr>
            <p:ph type="title"/>
          </p:nvPr>
        </p:nvSpPr>
        <p:spPr/>
        <p:txBody>
          <a:bodyPr/>
          <a:lstStyle/>
          <a:p>
            <a:r>
              <a:rPr lang="de-DE" dirty="0" err="1"/>
              <a:t>Mechanical</a:t>
            </a:r>
            <a:r>
              <a:rPr lang="de-DE" dirty="0"/>
              <a:t> </a:t>
            </a:r>
            <a:r>
              <a:rPr lang="de-DE" dirty="0" err="1"/>
              <a:t>expression</a:t>
            </a:r>
            <a:r>
              <a:rPr lang="de-DE" dirty="0"/>
              <a:t> </a:t>
            </a:r>
            <a:r>
              <a:rPr lang="de-DE" dirty="0" err="1"/>
              <a:t>limitation</a:t>
            </a:r>
            <a:r>
              <a:rPr lang="de-DE" dirty="0"/>
              <a:t>: </a:t>
            </a:r>
            <a:r>
              <a:rPr lang="de-DE" dirty="0" err="1"/>
              <a:t>overview</a:t>
            </a:r>
            <a:endParaRPr lang="de-DE" i="1" dirty="0"/>
          </a:p>
        </p:txBody>
      </p:sp>
      <p:cxnSp>
        <p:nvCxnSpPr>
          <p:cNvPr id="11" name="Straight Connector 10"/>
          <p:cNvCxnSpPr/>
          <p:nvPr/>
        </p:nvCxnSpPr>
        <p:spPr>
          <a:xfrm flipH="1">
            <a:off x="2281187" y="4225491"/>
            <a:ext cx="490890" cy="1633916"/>
          </a:xfrm>
          <a:prstGeom prst="line">
            <a:avLst/>
          </a:prstGeom>
          <a:ln w="762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6371923" y="1020278"/>
            <a:ext cx="1921352" cy="3205213"/>
          </a:xfrm>
          <a:prstGeom prst="line">
            <a:avLst/>
          </a:prstGeom>
          <a:ln w="762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6371922" y="4225491"/>
            <a:ext cx="490890" cy="1633916"/>
          </a:xfrm>
          <a:prstGeom prst="line">
            <a:avLst/>
          </a:prstGeom>
          <a:ln w="762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6" name="Content Placeholder 1"/>
          <p:cNvSpPr txBox="1">
            <a:spLocks/>
          </p:cNvSpPr>
          <p:nvPr/>
        </p:nvSpPr>
        <p:spPr bwMode="auto">
          <a:xfrm>
            <a:off x="358775" y="765175"/>
            <a:ext cx="8426450" cy="561657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sz="2000" dirty="0"/>
          </a:p>
        </p:txBody>
      </p:sp>
      <p:graphicFrame>
        <p:nvGraphicFramePr>
          <p:cNvPr id="7" name="Diagram 6"/>
          <p:cNvGraphicFramePr/>
          <p:nvPr>
            <p:extLst>
              <p:ext uri="{D42A27DB-BD31-4B8C-83A1-F6EECF244321}">
                <p14:modId xmlns:p14="http://schemas.microsoft.com/office/powerpoint/2010/main" val="3289706116"/>
              </p:ext>
            </p:extLst>
          </p:nvPr>
        </p:nvGraphicFramePr>
        <p:xfrm>
          <a:off x="850724" y="1434291"/>
          <a:ext cx="7442551" cy="4348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8603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bwMode="auto">
          <a:xfrm>
            <a:off x="358775" y="765175"/>
            <a:ext cx="9391281" cy="569349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Pinched hemisphere:</a:t>
            </a:r>
            <a:br>
              <a:rPr lang="de-DE" dirty="0"/>
            </a:br>
            <a:br>
              <a:rPr lang="de-DE" dirty="0"/>
            </a:br>
            <a:br>
              <a:rPr lang="de-DE" dirty="0"/>
            </a:br>
            <a:endParaRPr lang="de-DE" dirty="0"/>
          </a:p>
          <a:p>
            <a:pPr>
              <a:buClr>
                <a:srgbClr val="0065BD"/>
              </a:buClr>
              <a:buSzPct val="100000"/>
            </a:pPr>
            <a:endParaRPr lang="hu-HU" dirty="0"/>
          </a:p>
          <a:p>
            <a:pPr marL="185738" indent="-185738">
              <a:buClr>
                <a:srgbClr val="0065BD"/>
              </a:buClr>
              <a:buSzPct val="100000"/>
              <a:buFont typeface="Arial" panose="020B0604020202020204" pitchFamily="34" charset="0"/>
              <a:buChar char="•"/>
            </a:pPr>
            <a:endParaRPr lang="hu-HU"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a:buClr>
                <a:srgbClr val="0065BD"/>
              </a:buClr>
              <a:buSzPct val="60000"/>
            </a:pPr>
            <a:endParaRPr lang="de-DE" dirty="0">
              <a:solidFill>
                <a:srgbClr val="0070C0"/>
              </a:solidFill>
            </a:endParaRPr>
          </a:p>
          <a:p>
            <a:pPr marL="457200" lvl="1" indent="0">
              <a:buFont typeface="Arial" pitchFamily="34" charset="0"/>
              <a:buNone/>
            </a:pPr>
            <a:endParaRPr lang="hu-HU" sz="1600" dirty="0"/>
          </a:p>
          <a:p>
            <a:pPr lvl="1"/>
            <a:endParaRPr lang="en-US" sz="1600" dirty="0"/>
          </a:p>
          <a:p>
            <a:pPr lvl="1"/>
            <a:endParaRPr lang="en-US" sz="1600" dirty="0"/>
          </a:p>
        </p:txBody>
      </p:sp>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40</a:t>
            </a:fld>
            <a:endParaRPr lang="de-DE" dirty="0"/>
          </a:p>
        </p:txBody>
      </p:sp>
      <p:sp>
        <p:nvSpPr>
          <p:cNvPr id="5" name="Titel 4"/>
          <p:cNvSpPr>
            <a:spLocks noGrp="1"/>
          </p:cNvSpPr>
          <p:nvPr>
            <p:ph type="title"/>
          </p:nvPr>
        </p:nvSpPr>
        <p:spPr/>
        <p:txBody>
          <a:bodyPr/>
          <a:lstStyle/>
          <a:p>
            <a:r>
              <a:rPr lang="de-DE" dirty="0"/>
              <a:t>Shell obstacle course: DSG and CS-DSG</a:t>
            </a:r>
          </a:p>
        </p:txBody>
      </p:sp>
      <p:pic>
        <p:nvPicPr>
          <p:cNvPr id="8" name="Picture 7"/>
          <p:cNvPicPr>
            <a:picLocks noChangeAspect="1"/>
          </p:cNvPicPr>
          <p:nvPr/>
        </p:nvPicPr>
        <p:blipFill>
          <a:blip r:embed="rId2"/>
          <a:stretch>
            <a:fillRect/>
          </a:stretch>
        </p:blipFill>
        <p:spPr>
          <a:xfrm>
            <a:off x="662477" y="2085150"/>
            <a:ext cx="3600000" cy="1770561"/>
          </a:xfrm>
          <a:prstGeom prst="rect">
            <a:avLst/>
          </a:prstGeom>
        </p:spPr>
      </p:pic>
      <p:pic>
        <p:nvPicPr>
          <p:cNvPr id="13" name="Picture 12"/>
          <p:cNvPicPr>
            <a:picLocks noChangeAspect="1"/>
          </p:cNvPicPr>
          <p:nvPr/>
        </p:nvPicPr>
        <p:blipFill>
          <a:blip r:embed="rId3"/>
          <a:stretch>
            <a:fillRect/>
          </a:stretch>
        </p:blipFill>
        <p:spPr>
          <a:xfrm>
            <a:off x="4846863" y="1515927"/>
            <a:ext cx="3600000" cy="2888521"/>
          </a:xfrm>
          <a:prstGeom prst="rect">
            <a:avLst/>
          </a:prstGeom>
        </p:spPr>
      </p:pic>
      <mc:AlternateContent xmlns:mc="http://schemas.openxmlformats.org/markup-compatibility/2006" xmlns:pslz="http://schemas.microsoft.com/office/powerpoint/2016/slidezoom">
        <mc:Choice Requires="pslz">
          <p:graphicFrame>
            <p:nvGraphicFramePr>
              <p:cNvPr id="9" name="Slide Zoom 8"/>
              <p:cNvGraphicFramePr>
                <a:graphicFrameLocks noChangeAspect="1"/>
              </p:cNvGraphicFramePr>
              <p:nvPr>
                <p:extLst>
                  <p:ext uri="{D42A27DB-BD31-4B8C-83A1-F6EECF244321}">
                    <p14:modId xmlns:p14="http://schemas.microsoft.com/office/powerpoint/2010/main" val="1213965017"/>
                  </p:ext>
                </p:extLst>
              </p:nvPr>
            </p:nvGraphicFramePr>
            <p:xfrm>
              <a:off x="8011159" y="5804772"/>
              <a:ext cx="769303" cy="576977"/>
            </p:xfrm>
            <a:graphic>
              <a:graphicData uri="http://schemas.microsoft.com/office/powerpoint/2016/slidezoom">
                <pslz:sldZm>
                  <pslz:sldZmObj sldId="273" cId="402254836">
                    <pslz:zmPr id="{7D7DBE17-0A75-4DDC-8785-02F9467DDB41}" returnToParent="0" transitionDur="1000">
                      <p166:blipFill xmlns:p166="http://schemas.microsoft.com/office/powerpoint/2016/6/main">
                        <a:blip r:embed="rId4"/>
                        <a:stretch>
                          <a:fillRect/>
                        </a:stretch>
                      </p166:blipFill>
                      <p166:spPr xmlns:p166="http://schemas.microsoft.com/office/powerpoint/2016/6/main">
                        <a:xfrm>
                          <a:off x="0" y="0"/>
                          <a:ext cx="769303" cy="576977"/>
                        </a:xfrm>
                        <a:prstGeom prst="rect">
                          <a:avLst/>
                        </a:prstGeom>
                        <a:ln w="3175">
                          <a:solidFill>
                            <a:prstClr val="ltGray"/>
                          </a:solidFill>
                        </a:ln>
                      </p166:spPr>
                    </pslz:zmPr>
                  </pslz:sldZmObj>
                </pslz:sldZm>
              </a:graphicData>
            </a:graphic>
          </p:graphicFrame>
        </mc:Choice>
        <mc:Fallback xmlns="">
          <p:pic>
            <p:nvPicPr>
              <p:cNvPr id="9" name="Slide Zoom 8">
                <a:hlinkClick r:id="rId5" action="ppaction://hlinksldjump"/>
              </p:cNvPr>
              <p:cNvPicPr>
                <a:picLocks noGrp="1" noRot="1" noChangeAspect="1" noMove="1" noResize="1" noEditPoints="1" noAdjustHandles="1" noChangeArrowheads="1" noChangeShapeType="1"/>
              </p:cNvPicPr>
              <p:nvPr/>
            </p:nvPicPr>
            <p:blipFill>
              <a:blip r:embed="rId6"/>
              <a:stretch>
                <a:fillRect/>
              </a:stretch>
            </p:blipFill>
            <p:spPr>
              <a:xfrm>
                <a:off x="8011159" y="5804772"/>
                <a:ext cx="769303" cy="576977"/>
              </a:xfrm>
              <a:prstGeom prst="rect">
                <a:avLst/>
              </a:prstGeom>
              <a:ln w="3175">
                <a:solidFill>
                  <a:prstClr val="ltGray"/>
                </a:solidFill>
              </a:ln>
            </p:spPr>
          </p:pic>
        </mc:Fallback>
      </mc:AlternateContent>
    </p:spTree>
    <p:extLst>
      <p:ext uri="{BB962C8B-B14F-4D97-AF65-F5344CB8AC3E}">
        <p14:creationId xmlns:p14="http://schemas.microsoft.com/office/powerpoint/2010/main" val="2771659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bwMode="auto">
          <a:xfrm>
            <a:off x="358775" y="765175"/>
            <a:ext cx="9391281" cy="569349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Linear static:</a:t>
            </a:r>
          </a:p>
          <a:p>
            <a:pPr marL="185738" indent="-185738">
              <a:buClr>
                <a:srgbClr val="0065BD"/>
              </a:buClr>
              <a:buSzPct val="100000"/>
              <a:buFont typeface="Arial" panose="020B0604020202020204" pitchFamily="34" charset="0"/>
              <a:buChar char="•"/>
            </a:pPr>
            <a:r>
              <a:rPr lang="en-AU" dirty="0"/>
              <a:t>Composite barrel vault</a:t>
            </a:r>
          </a:p>
          <a:p>
            <a:pPr marL="185738" indent="-185738">
              <a:buClr>
                <a:srgbClr val="0065BD"/>
              </a:buClr>
              <a:buSzPct val="100000"/>
              <a:buFont typeface="Arial" panose="020B0604020202020204" pitchFamily="34" charset="0"/>
              <a:buChar char="•"/>
            </a:pPr>
            <a:r>
              <a:rPr lang="en-AU" dirty="0"/>
              <a:t>Tested 2 and 10 ply laminates with </a:t>
            </a:r>
            <a:br>
              <a:rPr lang="en-AU" dirty="0"/>
            </a:br>
            <a:r>
              <a:rPr lang="en-AU" dirty="0"/>
              <a:t>cross and angle layup</a:t>
            </a:r>
            <a:endParaRPr lang="de-DE" dirty="0"/>
          </a:p>
          <a:p>
            <a:pPr>
              <a:buClr>
                <a:srgbClr val="0065BD"/>
              </a:buClr>
              <a:buSzPct val="100000"/>
            </a:pPr>
            <a:endParaRPr lang="de-DE" dirty="0"/>
          </a:p>
          <a:p>
            <a:pPr>
              <a:buClr>
                <a:srgbClr val="0065BD"/>
              </a:buClr>
              <a:buSzPct val="100000"/>
            </a:pPr>
            <a:endParaRPr lang="de-DE" dirty="0"/>
          </a:p>
          <a:p>
            <a:pPr>
              <a:buClr>
                <a:srgbClr val="0065BD"/>
              </a:buClr>
              <a:buSzPct val="100000"/>
            </a:pPr>
            <a:endParaRPr lang="de-DE" dirty="0"/>
          </a:p>
          <a:p>
            <a:pPr>
              <a:buClr>
                <a:srgbClr val="0065BD"/>
              </a:buClr>
              <a:buSzPct val="100000"/>
            </a:pPr>
            <a:endParaRPr lang="de-DE" dirty="0"/>
          </a:p>
          <a:p>
            <a:pPr>
              <a:buClr>
                <a:srgbClr val="0065BD"/>
              </a:buClr>
              <a:buSzPct val="100000"/>
            </a:pPr>
            <a:endParaRPr lang="de-DE" dirty="0"/>
          </a:p>
          <a:p>
            <a:pPr>
              <a:buClr>
                <a:srgbClr val="0065BD"/>
              </a:buClr>
              <a:buSzPct val="100000"/>
            </a:pPr>
            <a:br>
              <a:rPr lang="de-DE" dirty="0"/>
            </a:br>
            <a:br>
              <a:rPr lang="de-DE" dirty="0"/>
            </a:br>
            <a:endParaRPr lang="de-DE" dirty="0"/>
          </a:p>
          <a:p>
            <a:pPr>
              <a:buClr>
                <a:srgbClr val="0065BD"/>
              </a:buClr>
              <a:buSzPct val="60000"/>
            </a:pPr>
            <a:br>
              <a:rPr lang="de-DE" dirty="0"/>
            </a:br>
            <a:br>
              <a:rPr lang="de-DE" dirty="0"/>
            </a:br>
            <a:br>
              <a:rPr lang="de-DE" dirty="0"/>
            </a:br>
            <a:endParaRPr lang="de-DE" dirty="0"/>
          </a:p>
          <a:p>
            <a:pPr>
              <a:buClr>
                <a:srgbClr val="0065BD"/>
              </a:buClr>
              <a:buSzPct val="100000"/>
            </a:pPr>
            <a:endParaRPr lang="hu-HU" dirty="0"/>
          </a:p>
          <a:p>
            <a:pPr marL="185738" indent="-185738">
              <a:buClr>
                <a:srgbClr val="0065BD"/>
              </a:buClr>
              <a:buSzPct val="100000"/>
              <a:buFont typeface="Arial" panose="020B0604020202020204" pitchFamily="34" charset="0"/>
              <a:buChar char="•"/>
            </a:pPr>
            <a:endParaRPr lang="hu-HU"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a:buClr>
                <a:srgbClr val="0065BD"/>
              </a:buClr>
              <a:buSzPct val="60000"/>
            </a:pPr>
            <a:endParaRPr lang="de-DE" dirty="0">
              <a:solidFill>
                <a:srgbClr val="0070C0"/>
              </a:solidFill>
            </a:endParaRPr>
          </a:p>
          <a:p>
            <a:pPr marL="457200" lvl="1" indent="0">
              <a:buFont typeface="Arial" pitchFamily="34" charset="0"/>
              <a:buNone/>
            </a:pPr>
            <a:endParaRPr lang="hu-HU" sz="1600" dirty="0"/>
          </a:p>
          <a:p>
            <a:pPr lvl="1"/>
            <a:endParaRPr lang="en-US" sz="1600" dirty="0"/>
          </a:p>
          <a:p>
            <a:pPr lvl="1"/>
            <a:endParaRPr lang="en-US" sz="1600" dirty="0"/>
          </a:p>
        </p:txBody>
      </p:sp>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41</a:t>
            </a:fld>
            <a:endParaRPr lang="de-DE" dirty="0"/>
          </a:p>
        </p:txBody>
      </p:sp>
      <p:sp>
        <p:nvSpPr>
          <p:cNvPr id="5" name="Titel 4"/>
          <p:cNvSpPr>
            <a:spLocks noGrp="1"/>
          </p:cNvSpPr>
          <p:nvPr>
            <p:ph type="title"/>
          </p:nvPr>
        </p:nvSpPr>
        <p:spPr/>
        <p:txBody>
          <a:bodyPr/>
          <a:lstStyle/>
          <a:p>
            <a:r>
              <a:rPr lang="de-DE" dirty="0"/>
              <a:t>Selected composite validation results</a:t>
            </a:r>
          </a:p>
        </p:txBody>
      </p:sp>
      <p:pic>
        <p:nvPicPr>
          <p:cNvPr id="7" name="Picture 6"/>
          <p:cNvPicPr>
            <a:picLocks noChangeAspect="1"/>
          </p:cNvPicPr>
          <p:nvPr/>
        </p:nvPicPr>
        <p:blipFill>
          <a:blip r:embed="rId2"/>
          <a:stretch>
            <a:fillRect/>
          </a:stretch>
        </p:blipFill>
        <p:spPr>
          <a:xfrm>
            <a:off x="686081" y="2661066"/>
            <a:ext cx="3386189" cy="2870630"/>
          </a:xfrm>
          <a:prstGeom prst="rect">
            <a:avLst/>
          </a:prstGeom>
        </p:spPr>
      </p:pic>
      <p:pic>
        <p:nvPicPr>
          <p:cNvPr id="8" name="Picture 7"/>
          <p:cNvPicPr>
            <a:picLocks noChangeAspect="1"/>
          </p:cNvPicPr>
          <p:nvPr/>
        </p:nvPicPr>
        <p:blipFill>
          <a:blip r:embed="rId3"/>
          <a:stretch>
            <a:fillRect/>
          </a:stretch>
        </p:blipFill>
        <p:spPr>
          <a:xfrm>
            <a:off x="5054415" y="771552"/>
            <a:ext cx="3240000" cy="2762405"/>
          </a:xfrm>
          <a:prstGeom prst="rect">
            <a:avLst/>
          </a:prstGeom>
        </p:spPr>
      </p:pic>
      <p:pic>
        <p:nvPicPr>
          <p:cNvPr id="9" name="Picture 8"/>
          <p:cNvPicPr>
            <a:picLocks noChangeAspect="1"/>
          </p:cNvPicPr>
          <p:nvPr/>
        </p:nvPicPr>
        <p:blipFill>
          <a:blip r:embed="rId4"/>
          <a:stretch>
            <a:fillRect/>
          </a:stretch>
        </p:blipFill>
        <p:spPr>
          <a:xfrm>
            <a:off x="5054415" y="3674515"/>
            <a:ext cx="3240000" cy="2695589"/>
          </a:xfrm>
          <a:prstGeom prst="rect">
            <a:avLst/>
          </a:prstGeom>
        </p:spPr>
      </p:pic>
    </p:spTree>
    <p:extLst>
      <p:ext uri="{BB962C8B-B14F-4D97-AF65-F5344CB8AC3E}">
        <p14:creationId xmlns:p14="http://schemas.microsoft.com/office/powerpoint/2010/main" val="30527624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bwMode="auto">
          <a:xfrm>
            <a:off x="358775" y="765175"/>
            <a:ext cx="9391281" cy="569349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Non-linear static:</a:t>
            </a:r>
          </a:p>
          <a:p>
            <a:pPr marL="185738" indent="-185738">
              <a:buClr>
                <a:srgbClr val="0065BD"/>
              </a:buClr>
              <a:buSzPct val="100000"/>
              <a:buFont typeface="Arial" panose="020B0604020202020204" pitchFamily="34" charset="0"/>
              <a:buChar char="•"/>
            </a:pPr>
            <a:r>
              <a:rPr lang="en-AU" dirty="0"/>
              <a:t>Composite hinged roof snap-through</a:t>
            </a:r>
          </a:p>
          <a:p>
            <a:pPr marL="185738" indent="-185738">
              <a:buClr>
                <a:srgbClr val="0065BD"/>
              </a:buClr>
              <a:buSzPct val="100000"/>
              <a:buFont typeface="Arial" panose="020B0604020202020204" pitchFamily="34" charset="0"/>
              <a:buChar char="•"/>
            </a:pPr>
            <a:r>
              <a:rPr lang="en-AU" dirty="0"/>
              <a:t>[90/0/90] layup</a:t>
            </a:r>
            <a:endParaRPr lang="de-DE" dirty="0"/>
          </a:p>
          <a:p>
            <a:pPr>
              <a:buClr>
                <a:srgbClr val="0065BD"/>
              </a:buClr>
              <a:buSzPct val="100000"/>
            </a:pPr>
            <a:endParaRPr lang="de-DE" dirty="0"/>
          </a:p>
          <a:p>
            <a:pPr>
              <a:buClr>
                <a:srgbClr val="0065BD"/>
              </a:buClr>
              <a:buSzPct val="100000"/>
            </a:pPr>
            <a:endParaRPr lang="de-DE" dirty="0"/>
          </a:p>
          <a:p>
            <a:pPr>
              <a:buClr>
                <a:srgbClr val="0065BD"/>
              </a:buClr>
              <a:buSzPct val="100000"/>
            </a:pPr>
            <a:endParaRPr lang="de-DE" dirty="0"/>
          </a:p>
          <a:p>
            <a:pPr>
              <a:buClr>
                <a:srgbClr val="0065BD"/>
              </a:buClr>
              <a:buSzPct val="100000"/>
            </a:pPr>
            <a:endParaRPr lang="de-DE" dirty="0"/>
          </a:p>
          <a:p>
            <a:pPr>
              <a:buClr>
                <a:srgbClr val="0065BD"/>
              </a:buClr>
              <a:buSzPct val="100000"/>
            </a:pPr>
            <a:br>
              <a:rPr lang="de-DE" dirty="0"/>
            </a:br>
            <a:br>
              <a:rPr lang="de-DE" dirty="0"/>
            </a:br>
            <a:endParaRPr lang="de-DE" dirty="0"/>
          </a:p>
          <a:p>
            <a:pPr>
              <a:buClr>
                <a:srgbClr val="0065BD"/>
              </a:buClr>
              <a:buSzPct val="60000"/>
            </a:pPr>
            <a:br>
              <a:rPr lang="de-DE" dirty="0"/>
            </a:br>
            <a:br>
              <a:rPr lang="de-DE" dirty="0"/>
            </a:br>
            <a:br>
              <a:rPr lang="de-DE" dirty="0"/>
            </a:br>
            <a:endParaRPr lang="de-DE" dirty="0"/>
          </a:p>
          <a:p>
            <a:pPr>
              <a:buClr>
                <a:srgbClr val="0065BD"/>
              </a:buClr>
              <a:buSzPct val="100000"/>
            </a:pPr>
            <a:endParaRPr lang="hu-HU" dirty="0"/>
          </a:p>
          <a:p>
            <a:pPr marL="185738" indent="-185738">
              <a:buClr>
                <a:srgbClr val="0065BD"/>
              </a:buClr>
              <a:buSzPct val="100000"/>
              <a:buFont typeface="Arial" panose="020B0604020202020204" pitchFamily="34" charset="0"/>
              <a:buChar char="•"/>
            </a:pPr>
            <a:endParaRPr lang="hu-HU"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a:buClr>
                <a:srgbClr val="0065BD"/>
              </a:buClr>
              <a:buSzPct val="60000"/>
            </a:pPr>
            <a:endParaRPr lang="de-DE" dirty="0">
              <a:solidFill>
                <a:srgbClr val="0070C0"/>
              </a:solidFill>
            </a:endParaRPr>
          </a:p>
          <a:p>
            <a:pPr marL="457200" lvl="1" indent="0">
              <a:buFont typeface="Arial" pitchFamily="34" charset="0"/>
              <a:buNone/>
            </a:pPr>
            <a:endParaRPr lang="hu-HU" sz="1600" dirty="0"/>
          </a:p>
          <a:p>
            <a:pPr lvl="1"/>
            <a:endParaRPr lang="en-US" sz="1600" dirty="0"/>
          </a:p>
          <a:p>
            <a:pPr lvl="1"/>
            <a:endParaRPr lang="en-US" sz="1600" dirty="0"/>
          </a:p>
        </p:txBody>
      </p:sp>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42</a:t>
            </a:fld>
            <a:endParaRPr lang="de-DE" dirty="0"/>
          </a:p>
        </p:txBody>
      </p:sp>
      <p:sp>
        <p:nvSpPr>
          <p:cNvPr id="5" name="Titel 4"/>
          <p:cNvSpPr>
            <a:spLocks noGrp="1"/>
          </p:cNvSpPr>
          <p:nvPr>
            <p:ph type="title"/>
          </p:nvPr>
        </p:nvSpPr>
        <p:spPr/>
        <p:txBody>
          <a:bodyPr/>
          <a:lstStyle/>
          <a:p>
            <a:r>
              <a:rPr lang="de-DE" dirty="0"/>
              <a:t>Selected composite validation results</a:t>
            </a:r>
          </a:p>
        </p:txBody>
      </p:sp>
      <p:pic>
        <p:nvPicPr>
          <p:cNvPr id="2" name="Picture 1"/>
          <p:cNvPicPr>
            <a:picLocks noChangeAspect="1"/>
          </p:cNvPicPr>
          <p:nvPr/>
        </p:nvPicPr>
        <p:blipFill>
          <a:blip r:embed="rId2"/>
          <a:stretch>
            <a:fillRect/>
          </a:stretch>
        </p:blipFill>
        <p:spPr>
          <a:xfrm>
            <a:off x="478926" y="2213529"/>
            <a:ext cx="3848986" cy="2952347"/>
          </a:xfrm>
          <a:prstGeom prst="rect">
            <a:avLst/>
          </a:prstGeom>
        </p:spPr>
      </p:pic>
      <p:pic>
        <p:nvPicPr>
          <p:cNvPr id="10" name="Picture 9"/>
          <p:cNvPicPr>
            <a:picLocks noChangeAspect="1"/>
          </p:cNvPicPr>
          <p:nvPr/>
        </p:nvPicPr>
        <p:blipFill>
          <a:blip r:embed="rId3"/>
          <a:stretch>
            <a:fillRect/>
          </a:stretch>
        </p:blipFill>
        <p:spPr>
          <a:xfrm>
            <a:off x="4638527" y="2077195"/>
            <a:ext cx="4032472" cy="3225016"/>
          </a:xfrm>
          <a:prstGeom prst="rect">
            <a:avLst/>
          </a:prstGeom>
        </p:spPr>
      </p:pic>
    </p:spTree>
    <p:extLst>
      <p:ext uri="{BB962C8B-B14F-4D97-AF65-F5344CB8AC3E}">
        <p14:creationId xmlns:p14="http://schemas.microsoft.com/office/powerpoint/2010/main" val="1495760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bwMode="auto">
          <a:xfrm>
            <a:off x="358775" y="765175"/>
            <a:ext cx="9391281" cy="1329096"/>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Composite [90/0/90] hinged roof snapthrough</a:t>
            </a:r>
            <a:endParaRPr lang="de-DE" dirty="0"/>
          </a:p>
          <a:p>
            <a:pPr>
              <a:buClr>
                <a:srgbClr val="0065BD"/>
              </a:buClr>
              <a:buSzPct val="100000"/>
            </a:pPr>
            <a:endParaRPr lang="de-DE" dirty="0"/>
          </a:p>
        </p:txBody>
      </p:sp>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43</a:t>
            </a:fld>
            <a:endParaRPr lang="de-DE" dirty="0"/>
          </a:p>
        </p:txBody>
      </p:sp>
      <p:sp>
        <p:nvSpPr>
          <p:cNvPr id="5" name="Titel 4"/>
          <p:cNvSpPr>
            <a:spLocks noGrp="1"/>
          </p:cNvSpPr>
          <p:nvPr>
            <p:ph type="title"/>
          </p:nvPr>
        </p:nvSpPr>
        <p:spPr/>
        <p:txBody>
          <a:bodyPr/>
          <a:lstStyle/>
          <a:p>
            <a:r>
              <a:rPr lang="de-DE" dirty="0"/>
              <a:t>Selected composite validation results</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431" y="2157367"/>
            <a:ext cx="4475370" cy="290204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8907" y="1942296"/>
            <a:ext cx="3946318" cy="3200433"/>
          </a:xfrm>
          <a:prstGeom prst="rect">
            <a:avLst/>
          </a:prstGeom>
        </p:spPr>
      </p:pic>
    </p:spTree>
    <p:extLst>
      <p:ext uri="{BB962C8B-B14F-4D97-AF65-F5344CB8AC3E}">
        <p14:creationId xmlns:p14="http://schemas.microsoft.com/office/powerpoint/2010/main" val="4789193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bwMode="auto">
          <a:xfrm>
            <a:off x="358775" y="765175"/>
            <a:ext cx="9391281" cy="569349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Quantity recovery:</a:t>
            </a:r>
          </a:p>
          <a:p>
            <a:pPr marL="185738" indent="-185738">
              <a:buClr>
                <a:srgbClr val="0065BD"/>
              </a:buClr>
              <a:buSzPct val="100000"/>
              <a:buFont typeface="Arial" panose="020B0604020202020204" pitchFamily="34" charset="0"/>
              <a:buChar char="•"/>
            </a:pPr>
            <a:r>
              <a:rPr lang="en-AU" dirty="0"/>
              <a:t>Tensile test</a:t>
            </a:r>
          </a:p>
          <a:p>
            <a:pPr marL="185738" indent="-185738">
              <a:buClr>
                <a:srgbClr val="0065BD"/>
              </a:buClr>
              <a:buSzPct val="100000"/>
              <a:buFont typeface="Arial" panose="020B0604020202020204" pitchFamily="34" charset="0"/>
              <a:buChar char="•"/>
            </a:pPr>
            <a:r>
              <a:rPr lang="en-AU" dirty="0"/>
              <a:t>[0/90/90/0] layup</a:t>
            </a:r>
            <a:endParaRPr lang="de-DE" dirty="0"/>
          </a:p>
          <a:p>
            <a:pPr>
              <a:buClr>
                <a:srgbClr val="0065BD"/>
              </a:buClr>
              <a:buSzPct val="100000"/>
            </a:pPr>
            <a:endParaRPr lang="de-DE" dirty="0"/>
          </a:p>
          <a:p>
            <a:pPr>
              <a:buClr>
                <a:srgbClr val="0065BD"/>
              </a:buClr>
              <a:buSzPct val="100000"/>
            </a:pPr>
            <a:endParaRPr lang="de-DE" dirty="0"/>
          </a:p>
          <a:p>
            <a:pPr>
              <a:buClr>
                <a:srgbClr val="0065BD"/>
              </a:buClr>
              <a:buSzPct val="100000"/>
            </a:pPr>
            <a:endParaRPr lang="de-DE" dirty="0"/>
          </a:p>
          <a:p>
            <a:pPr>
              <a:buClr>
                <a:srgbClr val="0065BD"/>
              </a:buClr>
              <a:buSzPct val="100000"/>
            </a:pPr>
            <a:endParaRPr lang="de-DE" dirty="0"/>
          </a:p>
          <a:p>
            <a:pPr>
              <a:buClr>
                <a:srgbClr val="0065BD"/>
              </a:buClr>
              <a:buSzPct val="100000"/>
            </a:pPr>
            <a:br>
              <a:rPr lang="de-DE" dirty="0"/>
            </a:br>
            <a:br>
              <a:rPr lang="de-DE" dirty="0"/>
            </a:br>
            <a:endParaRPr lang="de-DE" dirty="0"/>
          </a:p>
          <a:p>
            <a:pPr>
              <a:buClr>
                <a:srgbClr val="0065BD"/>
              </a:buClr>
              <a:buSzPct val="60000"/>
            </a:pPr>
            <a:br>
              <a:rPr lang="de-DE" dirty="0"/>
            </a:br>
            <a:br>
              <a:rPr lang="de-DE" dirty="0"/>
            </a:br>
            <a:br>
              <a:rPr lang="de-DE" dirty="0"/>
            </a:br>
            <a:endParaRPr lang="de-DE" dirty="0"/>
          </a:p>
          <a:p>
            <a:pPr>
              <a:buClr>
                <a:srgbClr val="0065BD"/>
              </a:buClr>
              <a:buSzPct val="100000"/>
            </a:pPr>
            <a:endParaRPr lang="hu-HU" dirty="0"/>
          </a:p>
          <a:p>
            <a:pPr marL="185738" indent="-185738">
              <a:buClr>
                <a:srgbClr val="0065BD"/>
              </a:buClr>
              <a:buSzPct val="100000"/>
              <a:buFont typeface="Arial" panose="020B0604020202020204" pitchFamily="34" charset="0"/>
              <a:buChar char="•"/>
            </a:pPr>
            <a:endParaRPr lang="hu-HU"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a:buClr>
                <a:srgbClr val="0065BD"/>
              </a:buClr>
              <a:buSzPct val="60000"/>
            </a:pPr>
            <a:endParaRPr lang="de-DE" dirty="0">
              <a:solidFill>
                <a:srgbClr val="0070C0"/>
              </a:solidFill>
            </a:endParaRPr>
          </a:p>
          <a:p>
            <a:pPr marL="457200" lvl="1" indent="0">
              <a:buFont typeface="Arial" pitchFamily="34" charset="0"/>
              <a:buNone/>
            </a:pPr>
            <a:endParaRPr lang="hu-HU" sz="1600" dirty="0"/>
          </a:p>
          <a:p>
            <a:pPr lvl="1"/>
            <a:endParaRPr lang="en-US" sz="1600" dirty="0"/>
          </a:p>
          <a:p>
            <a:pPr lvl="1"/>
            <a:endParaRPr lang="en-US" sz="1600" dirty="0"/>
          </a:p>
        </p:txBody>
      </p:sp>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44</a:t>
            </a:fld>
            <a:endParaRPr lang="de-DE" dirty="0"/>
          </a:p>
        </p:txBody>
      </p:sp>
      <p:sp>
        <p:nvSpPr>
          <p:cNvPr id="5" name="Titel 4"/>
          <p:cNvSpPr>
            <a:spLocks noGrp="1"/>
          </p:cNvSpPr>
          <p:nvPr>
            <p:ph type="title"/>
          </p:nvPr>
        </p:nvSpPr>
        <p:spPr/>
        <p:txBody>
          <a:bodyPr/>
          <a:lstStyle/>
          <a:p>
            <a:r>
              <a:rPr lang="de-DE" dirty="0"/>
              <a:t>Selected composite validation results</a:t>
            </a:r>
          </a:p>
        </p:txBody>
      </p:sp>
      <p:pic>
        <p:nvPicPr>
          <p:cNvPr id="7" name="Picture 6"/>
          <p:cNvPicPr>
            <a:picLocks noChangeAspect="1"/>
          </p:cNvPicPr>
          <p:nvPr/>
        </p:nvPicPr>
        <p:blipFill>
          <a:blip r:embed="rId2"/>
          <a:stretch>
            <a:fillRect/>
          </a:stretch>
        </p:blipFill>
        <p:spPr>
          <a:xfrm>
            <a:off x="2347168" y="966849"/>
            <a:ext cx="6243939" cy="1307793"/>
          </a:xfrm>
          <a:prstGeom prst="rect">
            <a:avLst/>
          </a:prstGeom>
        </p:spPr>
      </p:pic>
      <p:pic>
        <p:nvPicPr>
          <p:cNvPr id="8" name="Picture 7"/>
          <p:cNvPicPr>
            <a:picLocks noChangeAspect="1"/>
          </p:cNvPicPr>
          <p:nvPr/>
        </p:nvPicPr>
        <p:blipFill>
          <a:blip r:embed="rId3"/>
          <a:stretch>
            <a:fillRect/>
          </a:stretch>
        </p:blipFill>
        <p:spPr>
          <a:xfrm>
            <a:off x="547168" y="2979709"/>
            <a:ext cx="3600000" cy="2747039"/>
          </a:xfrm>
          <a:prstGeom prst="rect">
            <a:avLst/>
          </a:prstGeom>
        </p:spPr>
      </p:pic>
      <p:pic>
        <p:nvPicPr>
          <p:cNvPr id="9" name="Picture 8"/>
          <p:cNvPicPr>
            <a:picLocks noChangeAspect="1"/>
          </p:cNvPicPr>
          <p:nvPr/>
        </p:nvPicPr>
        <p:blipFill>
          <a:blip r:embed="rId4"/>
          <a:stretch>
            <a:fillRect/>
          </a:stretch>
        </p:blipFill>
        <p:spPr>
          <a:xfrm>
            <a:off x="4846863" y="2979709"/>
            <a:ext cx="3600000" cy="2877450"/>
          </a:xfrm>
          <a:prstGeom prst="rect">
            <a:avLst/>
          </a:prstGeom>
        </p:spPr>
      </p:pic>
    </p:spTree>
    <p:extLst>
      <p:ext uri="{BB962C8B-B14F-4D97-AF65-F5344CB8AC3E}">
        <p14:creationId xmlns:p14="http://schemas.microsoft.com/office/powerpoint/2010/main" val="40119996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bwMode="auto">
          <a:xfrm>
            <a:off x="358775" y="765175"/>
            <a:ext cx="9391281" cy="5693498"/>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Quantity recovery:</a:t>
            </a:r>
          </a:p>
          <a:p>
            <a:pPr marL="185738" indent="-185738">
              <a:buClr>
                <a:srgbClr val="0065BD"/>
              </a:buClr>
              <a:buSzPct val="100000"/>
              <a:buFont typeface="Arial" panose="020B0604020202020204" pitchFamily="34" charset="0"/>
              <a:buChar char="•"/>
            </a:pPr>
            <a:r>
              <a:rPr lang="en-AU" dirty="0"/>
              <a:t>Tensile test</a:t>
            </a:r>
          </a:p>
          <a:p>
            <a:pPr marL="185738" indent="-185738">
              <a:buClr>
                <a:srgbClr val="0065BD"/>
              </a:buClr>
              <a:buSzPct val="100000"/>
              <a:buFont typeface="Arial" panose="020B0604020202020204" pitchFamily="34" charset="0"/>
              <a:buChar char="•"/>
            </a:pPr>
            <a:r>
              <a:rPr lang="en-AU" dirty="0"/>
              <a:t>[0/90/90/0] layup</a:t>
            </a:r>
            <a:endParaRPr lang="de-DE" dirty="0"/>
          </a:p>
          <a:p>
            <a:pPr marL="185738" indent="-185738">
              <a:buClr>
                <a:srgbClr val="0065BD"/>
              </a:buClr>
              <a:buSzPct val="100000"/>
              <a:buFont typeface="Arial" panose="020B0604020202020204" pitchFamily="34" charset="0"/>
              <a:buChar char="•"/>
            </a:pPr>
            <a:endParaRPr lang="de-DE" dirty="0"/>
          </a:p>
          <a:p>
            <a:pPr>
              <a:buClr>
                <a:srgbClr val="0065BD"/>
              </a:buClr>
              <a:buSzPct val="100000"/>
            </a:pPr>
            <a:endParaRPr lang="de-DE" dirty="0"/>
          </a:p>
          <a:p>
            <a:pPr>
              <a:buClr>
                <a:srgbClr val="0065BD"/>
              </a:buClr>
              <a:buSzPct val="100000"/>
            </a:pPr>
            <a:endParaRPr lang="de-DE" dirty="0"/>
          </a:p>
          <a:p>
            <a:pPr>
              <a:buClr>
                <a:srgbClr val="0065BD"/>
              </a:buClr>
              <a:buSzPct val="100000"/>
            </a:pPr>
            <a:endParaRPr lang="de-DE" dirty="0"/>
          </a:p>
          <a:p>
            <a:pPr>
              <a:buClr>
                <a:srgbClr val="0065BD"/>
              </a:buClr>
              <a:buSzPct val="100000"/>
            </a:pPr>
            <a:endParaRPr lang="de-DE" dirty="0"/>
          </a:p>
          <a:p>
            <a:pPr>
              <a:buClr>
                <a:srgbClr val="0065BD"/>
              </a:buClr>
              <a:buSzPct val="100000"/>
            </a:pPr>
            <a:br>
              <a:rPr lang="de-DE" dirty="0"/>
            </a:br>
            <a:br>
              <a:rPr lang="de-DE" dirty="0"/>
            </a:br>
            <a:endParaRPr lang="de-DE" dirty="0"/>
          </a:p>
          <a:p>
            <a:pPr>
              <a:buClr>
                <a:srgbClr val="0065BD"/>
              </a:buClr>
              <a:buSzPct val="60000"/>
            </a:pPr>
            <a:br>
              <a:rPr lang="de-DE" dirty="0"/>
            </a:br>
            <a:br>
              <a:rPr lang="de-DE" dirty="0"/>
            </a:br>
            <a:br>
              <a:rPr lang="de-DE" dirty="0"/>
            </a:br>
            <a:endParaRPr lang="de-DE" dirty="0"/>
          </a:p>
          <a:p>
            <a:pPr>
              <a:buClr>
                <a:srgbClr val="0065BD"/>
              </a:buClr>
              <a:buSzPct val="100000"/>
            </a:pPr>
            <a:endParaRPr lang="hu-HU" dirty="0"/>
          </a:p>
          <a:p>
            <a:pPr marL="185738" indent="-185738">
              <a:buClr>
                <a:srgbClr val="0065BD"/>
              </a:buClr>
              <a:buSzPct val="100000"/>
              <a:buFont typeface="Arial" panose="020B0604020202020204" pitchFamily="34" charset="0"/>
              <a:buChar char="•"/>
            </a:pPr>
            <a:endParaRPr lang="hu-HU"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a:buClr>
                <a:srgbClr val="0065BD"/>
              </a:buClr>
              <a:buSzPct val="60000"/>
            </a:pPr>
            <a:endParaRPr lang="de-DE" dirty="0">
              <a:solidFill>
                <a:srgbClr val="0070C0"/>
              </a:solidFill>
            </a:endParaRPr>
          </a:p>
          <a:p>
            <a:pPr marL="457200" lvl="1" indent="0">
              <a:buFont typeface="Arial" pitchFamily="34" charset="0"/>
              <a:buNone/>
            </a:pPr>
            <a:endParaRPr lang="hu-HU" sz="1600" dirty="0"/>
          </a:p>
          <a:p>
            <a:pPr lvl="1"/>
            <a:endParaRPr lang="en-US" sz="1600" dirty="0"/>
          </a:p>
          <a:p>
            <a:pPr lvl="1"/>
            <a:endParaRPr lang="en-US" sz="1600" dirty="0"/>
          </a:p>
        </p:txBody>
      </p:sp>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45</a:t>
            </a:fld>
            <a:endParaRPr lang="de-DE" dirty="0"/>
          </a:p>
        </p:txBody>
      </p:sp>
      <p:sp>
        <p:nvSpPr>
          <p:cNvPr id="5" name="Titel 4"/>
          <p:cNvSpPr>
            <a:spLocks noGrp="1"/>
          </p:cNvSpPr>
          <p:nvPr>
            <p:ph type="title"/>
          </p:nvPr>
        </p:nvSpPr>
        <p:spPr/>
        <p:txBody>
          <a:bodyPr/>
          <a:lstStyle/>
          <a:p>
            <a:r>
              <a:rPr lang="de-DE" dirty="0"/>
              <a:t>Selected composite validation results</a:t>
            </a:r>
          </a:p>
        </p:txBody>
      </p:sp>
      <p:pic>
        <p:nvPicPr>
          <p:cNvPr id="7" name="Picture 6"/>
          <p:cNvPicPr>
            <a:picLocks noChangeAspect="1"/>
          </p:cNvPicPr>
          <p:nvPr/>
        </p:nvPicPr>
        <p:blipFill>
          <a:blip r:embed="rId2"/>
          <a:stretch>
            <a:fillRect/>
          </a:stretch>
        </p:blipFill>
        <p:spPr>
          <a:xfrm>
            <a:off x="2347168" y="966849"/>
            <a:ext cx="6243939" cy="1307793"/>
          </a:xfrm>
          <a:prstGeom prst="rect">
            <a:avLst/>
          </a:prstGeom>
        </p:spPr>
      </p:pic>
      <p:pic>
        <p:nvPicPr>
          <p:cNvPr id="2" name="Picture 1"/>
          <p:cNvPicPr>
            <a:picLocks noChangeAspect="1"/>
          </p:cNvPicPr>
          <p:nvPr/>
        </p:nvPicPr>
        <p:blipFill>
          <a:blip r:embed="rId3"/>
          <a:stretch>
            <a:fillRect/>
          </a:stretch>
        </p:blipFill>
        <p:spPr>
          <a:xfrm>
            <a:off x="670095" y="2663736"/>
            <a:ext cx="3600000" cy="2796240"/>
          </a:xfrm>
          <a:prstGeom prst="rect">
            <a:avLst/>
          </a:prstGeom>
        </p:spPr>
      </p:pic>
      <p:pic>
        <p:nvPicPr>
          <p:cNvPr id="11" name="Picture 10"/>
          <p:cNvPicPr>
            <a:picLocks noChangeAspect="1"/>
          </p:cNvPicPr>
          <p:nvPr/>
        </p:nvPicPr>
        <p:blipFill>
          <a:blip r:embed="rId4"/>
          <a:stretch>
            <a:fillRect/>
          </a:stretch>
        </p:blipFill>
        <p:spPr>
          <a:xfrm>
            <a:off x="4846863" y="2681867"/>
            <a:ext cx="3600000" cy="2878282"/>
          </a:xfrm>
          <a:prstGeom prst="rect">
            <a:avLst/>
          </a:prstGeom>
        </p:spPr>
      </p:pic>
      <mc:AlternateContent xmlns:mc="http://schemas.openxmlformats.org/markup-compatibility/2006" xmlns:pslz="http://schemas.microsoft.com/office/powerpoint/2016/slidezoom">
        <mc:Choice Requires="pslz">
          <p:graphicFrame>
            <p:nvGraphicFramePr>
              <p:cNvPr id="9" name="Slide Zoom 8"/>
              <p:cNvGraphicFramePr>
                <a:graphicFrameLocks noChangeAspect="1"/>
              </p:cNvGraphicFramePr>
              <p:nvPr>
                <p:extLst>
                  <p:ext uri="{D42A27DB-BD31-4B8C-83A1-F6EECF244321}">
                    <p14:modId xmlns:p14="http://schemas.microsoft.com/office/powerpoint/2010/main" val="702708304"/>
                  </p:ext>
                </p:extLst>
              </p:nvPr>
            </p:nvGraphicFramePr>
            <p:xfrm>
              <a:off x="8041228" y="5830647"/>
              <a:ext cx="739235" cy="554426"/>
            </p:xfrm>
            <a:graphic>
              <a:graphicData uri="http://schemas.microsoft.com/office/powerpoint/2016/slidezoom">
                <pslz:sldZm>
                  <pslz:sldZmObj sldId="273" cId="402254836">
                    <pslz:zmPr id="{DDA42F6C-D44E-49D4-BBE8-3BA7B664A40E}" returnToParent="0" transitionDur="1000">
                      <p166:blipFill xmlns:p166="http://schemas.microsoft.com/office/powerpoint/2016/6/main">
                        <a:blip r:embed="rId5"/>
                        <a:stretch>
                          <a:fillRect/>
                        </a:stretch>
                      </p166:blipFill>
                      <p166:spPr xmlns:p166="http://schemas.microsoft.com/office/powerpoint/2016/6/main">
                        <a:xfrm>
                          <a:off x="0" y="0"/>
                          <a:ext cx="739235" cy="554426"/>
                        </a:xfrm>
                        <a:prstGeom prst="rect">
                          <a:avLst/>
                        </a:prstGeom>
                        <a:ln w="3175">
                          <a:solidFill>
                            <a:prstClr val="ltGray"/>
                          </a:solidFill>
                        </a:ln>
                      </p166:spPr>
                    </pslz:zmPr>
                  </pslz:sldZmObj>
                </pslz:sldZm>
              </a:graphicData>
            </a:graphic>
          </p:graphicFrame>
        </mc:Choice>
        <mc:Fallback xmlns="">
          <p:pic>
            <p:nvPicPr>
              <p:cNvPr id="9" name="Slide Zoom 8">
                <a:hlinkClick r:id="rId6" action="ppaction://hlinksldjump"/>
              </p:cNvPr>
              <p:cNvPicPr>
                <a:picLocks noGrp="1" noRot="1" noChangeAspect="1" noMove="1" noResize="1" noEditPoints="1" noAdjustHandles="1" noChangeArrowheads="1" noChangeShapeType="1"/>
              </p:cNvPicPr>
              <p:nvPr/>
            </p:nvPicPr>
            <p:blipFill>
              <a:blip r:embed="rId7"/>
              <a:stretch>
                <a:fillRect/>
              </a:stretch>
            </p:blipFill>
            <p:spPr>
              <a:xfrm>
                <a:off x="8041228" y="5830647"/>
                <a:ext cx="739235" cy="554426"/>
              </a:xfrm>
              <a:prstGeom prst="rect">
                <a:avLst/>
              </a:prstGeom>
              <a:ln w="3175">
                <a:solidFill>
                  <a:prstClr val="ltGray"/>
                </a:solidFill>
              </a:ln>
            </p:spPr>
          </p:pic>
        </mc:Fallback>
      </mc:AlternateContent>
    </p:spTree>
    <p:extLst>
      <p:ext uri="{BB962C8B-B14F-4D97-AF65-F5344CB8AC3E}">
        <p14:creationId xmlns:p14="http://schemas.microsoft.com/office/powerpoint/2010/main" val="3368235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46</a:t>
            </a:fld>
            <a:endParaRPr lang="de-DE" dirty="0"/>
          </a:p>
        </p:txBody>
      </p:sp>
      <p:sp>
        <p:nvSpPr>
          <p:cNvPr id="5" name="Titel 4"/>
          <p:cNvSpPr>
            <a:spLocks noGrp="1"/>
          </p:cNvSpPr>
          <p:nvPr>
            <p:ph type="title"/>
          </p:nvPr>
        </p:nvSpPr>
        <p:spPr/>
        <p:txBody>
          <a:bodyPr/>
          <a:lstStyle/>
          <a:p>
            <a:r>
              <a:rPr lang="de-DE" dirty="0"/>
              <a:t>Study of Euler buckling example</a:t>
            </a:r>
          </a:p>
        </p:txBody>
      </p:sp>
      <mc:AlternateContent xmlns:mc="http://schemas.openxmlformats.org/markup-compatibility/2006" xmlns:a14="http://schemas.microsoft.com/office/drawing/2010/main">
        <mc:Choice Requires="a14">
          <p:sp>
            <p:nvSpPr>
              <p:cNvPr id="6" name="Content Placeholder 1"/>
              <p:cNvSpPr txBox="1">
                <a:spLocks/>
              </p:cNvSpPr>
              <p:nvPr/>
            </p:nvSpPr>
            <p:spPr bwMode="auto">
              <a:xfrm>
                <a:off x="358775" y="765175"/>
                <a:ext cx="8426450" cy="561657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Axial displacement vs Load:</a:t>
                </a:r>
              </a:p>
              <a:p>
                <a:pPr marL="185738" indent="-185738">
                  <a:buClr>
                    <a:srgbClr val="0065BD"/>
                  </a:buClr>
                  <a:buSzPct val="100000"/>
                  <a:buFont typeface="Arial" panose="020B0604020202020204" pitchFamily="34" charset="0"/>
                  <a:buChar char="•"/>
                </a:pPr>
                <a:r>
                  <a:rPr lang="de-DE" dirty="0"/>
                  <a:t>Euler case 4 solution is:</a:t>
                </a:r>
              </a:p>
              <a:p>
                <a:pPr>
                  <a:buClr>
                    <a:srgbClr val="0065BD"/>
                  </a:buClr>
                  <a:buSzPct val="100000"/>
                </a:pPr>
                <a14:m>
                  <m:oMathPara xmlns:m="http://schemas.openxmlformats.org/officeDocument/2006/math">
                    <m:oMathParaPr>
                      <m:jc m:val="left"/>
                    </m:oMathParaPr>
                    <m:oMath xmlns:m="http://schemas.openxmlformats.org/officeDocument/2006/math">
                      <m:r>
                        <a:rPr lang="en-AU" b="0" i="1" smtClean="0">
                          <a:latin typeface="Cambria Math" panose="02040503050406030204" pitchFamily="18" charset="0"/>
                        </a:rPr>
                        <m:t>                           </m:t>
                      </m:r>
                      <m:sSub>
                        <m:sSubPr>
                          <m:ctrlPr>
                            <a:rPr lang="de-DE" i="1" smtClean="0">
                              <a:latin typeface="Cambria Math" panose="02040503050406030204" pitchFamily="18" charset="0"/>
                            </a:rPr>
                          </m:ctrlPr>
                        </m:sSubPr>
                        <m:e>
                          <m:r>
                            <a:rPr lang="en-AU" b="0" i="1" smtClean="0">
                              <a:latin typeface="Cambria Math" panose="02040503050406030204" pitchFamily="18" charset="0"/>
                            </a:rPr>
                            <m:t>𝑃</m:t>
                          </m:r>
                        </m:e>
                        <m:sub>
                          <m:r>
                            <a:rPr lang="en-AU" b="0" i="1" smtClean="0">
                              <a:latin typeface="Cambria Math" panose="02040503050406030204" pitchFamily="18" charset="0"/>
                            </a:rPr>
                            <m:t>𝑐𝑟𝑖𝑡</m:t>
                          </m:r>
                        </m:sub>
                      </m:sSub>
                      <m:r>
                        <a:rPr lang="en-AU" b="0" i="1" smtClean="0">
                          <a:latin typeface="Cambria Math" panose="02040503050406030204" pitchFamily="18" charset="0"/>
                        </a:rPr>
                        <m:t>=</m:t>
                      </m:r>
                      <m:f>
                        <m:fPr>
                          <m:ctrlPr>
                            <a:rPr lang="en-AU" b="0" i="1" smtClean="0">
                              <a:latin typeface="Cambria Math" panose="02040503050406030204" pitchFamily="18" charset="0"/>
                            </a:rPr>
                          </m:ctrlPr>
                        </m:fPr>
                        <m:num>
                          <m:r>
                            <a:rPr lang="en-AU" b="0" i="1" smtClean="0">
                              <a:latin typeface="Cambria Math" panose="02040503050406030204" pitchFamily="18" charset="0"/>
                            </a:rPr>
                            <m:t>4</m:t>
                          </m:r>
                          <m:sSup>
                            <m:sSupPr>
                              <m:ctrlPr>
                                <a:rPr lang="en-AU" b="0" i="1" smtClean="0">
                                  <a:latin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𝜋</m:t>
                              </m:r>
                            </m:e>
                            <m:sup>
                              <m:r>
                                <a:rPr lang="en-AU" b="0" i="1" smtClean="0">
                                  <a:latin typeface="Cambria Math" panose="02040503050406030204" pitchFamily="18" charset="0"/>
                                </a:rPr>
                                <m:t>2</m:t>
                              </m:r>
                            </m:sup>
                          </m:sSup>
                          <m:r>
                            <a:rPr lang="en-AU" b="0" i="1" smtClean="0">
                              <a:latin typeface="Cambria Math" panose="02040503050406030204" pitchFamily="18" charset="0"/>
                            </a:rPr>
                            <m:t>𝐸𝐼</m:t>
                          </m:r>
                        </m:num>
                        <m:den>
                          <m:sSup>
                            <m:sSupPr>
                              <m:ctrlPr>
                                <a:rPr lang="en-AU" b="0" i="1" smtClean="0">
                                  <a:latin typeface="Cambria Math" panose="02040503050406030204" pitchFamily="18" charset="0"/>
                                </a:rPr>
                              </m:ctrlPr>
                            </m:sSupPr>
                            <m:e>
                              <m:r>
                                <a:rPr lang="en-AU" b="0" i="1" smtClean="0">
                                  <a:latin typeface="Cambria Math" panose="02040503050406030204" pitchFamily="18" charset="0"/>
                                </a:rPr>
                                <m:t>𝐿</m:t>
                              </m:r>
                            </m:e>
                            <m:sup>
                              <m:r>
                                <a:rPr lang="en-AU" b="0" i="1" smtClean="0">
                                  <a:latin typeface="Cambria Math" panose="02040503050406030204" pitchFamily="18" charset="0"/>
                                </a:rPr>
                                <m:t>2</m:t>
                              </m:r>
                            </m:sup>
                          </m:sSup>
                        </m:den>
                      </m:f>
                      <m:r>
                        <a:rPr lang="en-AU" b="0" i="1" smtClean="0">
                          <a:latin typeface="Cambria Math" panose="02040503050406030204" pitchFamily="18" charset="0"/>
                        </a:rPr>
                        <m:t>=13 222 </m:t>
                      </m:r>
                      <m:r>
                        <a:rPr lang="en-AU" b="0" i="1" smtClean="0">
                          <a:latin typeface="Cambria Math" panose="02040503050406030204" pitchFamily="18" charset="0"/>
                        </a:rPr>
                        <m:t>𝑘𝑁</m:t>
                      </m:r>
                    </m:oMath>
                  </m:oMathPara>
                </a14:m>
                <a:endParaRPr lang="de-DE" dirty="0"/>
              </a:p>
              <a:p>
                <a:pPr marL="185738" indent="-185738">
                  <a:buClr>
                    <a:srgbClr val="0065BD"/>
                  </a:buClr>
                  <a:buSzPct val="100000"/>
                  <a:buFont typeface="Arial" panose="020B0604020202020204" pitchFamily="34" charset="0"/>
                  <a:buChar char="•"/>
                </a:pPr>
                <a:r>
                  <a:rPr lang="de-DE" dirty="0"/>
                  <a:t>Basic-T3 result is clearly inaccurate</a:t>
                </a:r>
              </a:p>
              <a:p>
                <a:pPr>
                  <a:buClr>
                    <a:srgbClr val="0065BD"/>
                  </a:buClr>
                  <a:buSzPct val="100000"/>
                </a:pPr>
                <a:endParaRPr lang="de-DE" dirty="0"/>
              </a:p>
              <a:p>
                <a:pPr>
                  <a:buClr>
                    <a:srgbClr val="0065BD"/>
                  </a:buClr>
                  <a:buSzPct val="60000"/>
                </a:pPr>
                <a:br>
                  <a:rPr lang="de-DE" dirty="0"/>
                </a:br>
                <a:endParaRPr lang="hu-HU" dirty="0"/>
              </a:p>
              <a:p>
                <a:pPr marL="185738" indent="-185738">
                  <a:buClr>
                    <a:srgbClr val="0065BD"/>
                  </a:buClr>
                  <a:buSzPct val="100000"/>
                  <a:buFont typeface="Arial" panose="020B0604020202020204" pitchFamily="34" charset="0"/>
                  <a:buChar char="•"/>
                </a:pPr>
                <a:endParaRPr lang="hu-HU"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a:buClr>
                    <a:srgbClr val="0065BD"/>
                  </a:buClr>
                  <a:buSzPct val="60000"/>
                </a:pPr>
                <a:endParaRPr lang="de-DE" dirty="0">
                  <a:solidFill>
                    <a:srgbClr val="0070C0"/>
                  </a:solidFill>
                </a:endParaRPr>
              </a:p>
              <a:p>
                <a:pPr marL="457200" lvl="1" indent="0">
                  <a:buFont typeface="Arial" pitchFamily="34" charset="0"/>
                  <a:buNone/>
                </a:pPr>
                <a:endParaRPr lang="hu-HU" sz="1600" dirty="0"/>
              </a:p>
              <a:p>
                <a:pPr lvl="1"/>
                <a:endParaRPr lang="en-US" sz="1600" dirty="0"/>
              </a:p>
              <a:p>
                <a:pPr lvl="1"/>
                <a:endParaRPr lang="en-US" sz="1600" dirty="0"/>
              </a:p>
            </p:txBody>
          </p:sp>
        </mc:Choice>
        <mc:Fallback xmlns="">
          <p:sp>
            <p:nvSpPr>
              <p:cNvPr id="6" name="Content Placeholder 1"/>
              <p:cNvSpPr txBox="1">
                <a:spLocks noRot="1" noChangeAspect="1" noMove="1" noResize="1" noEditPoints="1" noAdjustHandles="1" noChangeArrowheads="1" noChangeShapeType="1" noTextEdit="1"/>
              </p:cNvSpPr>
              <p:nvPr/>
            </p:nvSpPr>
            <p:spPr bwMode="auto">
              <a:xfrm>
                <a:off x="358775" y="765175"/>
                <a:ext cx="8426450" cy="5616575"/>
              </a:xfrm>
              <a:prstGeom prst="rect">
                <a:avLst/>
              </a:prstGeom>
              <a:blipFill>
                <a:blip r:embed="rId2"/>
                <a:stretch>
                  <a:fillRect l="-1302" t="-543"/>
                </a:stretch>
              </a:blipFill>
              <a:ln w="9525">
                <a:noFill/>
                <a:miter lim="800000"/>
                <a:headEnd/>
                <a:tailEnd/>
              </a:ln>
            </p:spPr>
            <p:txBody>
              <a:bodyPr/>
              <a:lstStyle/>
              <a:p>
                <a:r>
                  <a:rPr lang="en-AU">
                    <a:noFill/>
                  </a:rPr>
                  <a:t> </a:t>
                </a:r>
              </a:p>
            </p:txBody>
          </p:sp>
        </mc:Fallback>
      </mc:AlternateContent>
      <p:pic>
        <p:nvPicPr>
          <p:cNvPr id="7" name="Picture 6"/>
          <p:cNvPicPr>
            <a:picLocks noChangeAspect="1"/>
          </p:cNvPicPr>
          <p:nvPr/>
        </p:nvPicPr>
        <p:blipFill>
          <a:blip r:embed="rId3"/>
          <a:stretch>
            <a:fillRect/>
          </a:stretch>
        </p:blipFill>
        <p:spPr>
          <a:xfrm>
            <a:off x="1300678" y="2374617"/>
            <a:ext cx="4320000" cy="3687428"/>
          </a:xfrm>
          <a:prstGeom prst="rect">
            <a:avLst/>
          </a:prstGeom>
        </p:spPr>
      </p:pic>
      <p:pic>
        <p:nvPicPr>
          <p:cNvPr id="9" name="Picture 8"/>
          <p:cNvPicPr>
            <a:picLocks noChangeAspect="1"/>
          </p:cNvPicPr>
          <p:nvPr/>
        </p:nvPicPr>
        <p:blipFill>
          <a:blip r:embed="rId4"/>
          <a:stretch>
            <a:fillRect/>
          </a:stretch>
        </p:blipFill>
        <p:spPr>
          <a:xfrm>
            <a:off x="7149185" y="796060"/>
            <a:ext cx="1632679" cy="5585689"/>
          </a:xfrm>
          <a:prstGeom prst="rect">
            <a:avLst/>
          </a:prstGeom>
        </p:spPr>
      </p:pic>
      <p:cxnSp>
        <p:nvCxnSpPr>
          <p:cNvPr id="8" name="Straight Connector 7"/>
          <p:cNvCxnSpPr/>
          <p:nvPr/>
        </p:nvCxnSpPr>
        <p:spPr>
          <a:xfrm>
            <a:off x="6575743" y="1493520"/>
            <a:ext cx="46005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817360" y="1488440"/>
            <a:ext cx="0" cy="4876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277106" y="1514158"/>
            <a:ext cx="541935" cy="553998"/>
          </a:xfrm>
          <a:prstGeom prst="rect">
            <a:avLst/>
          </a:prstGeom>
          <a:noFill/>
        </p:spPr>
        <p:txBody>
          <a:bodyPr wrap="square" rtlCol="0">
            <a:spAutoFit/>
          </a:bodyPr>
          <a:lstStyle/>
          <a:p>
            <a:pPr algn="r"/>
            <a:r>
              <a:rPr lang="en-AU" sz="1000" dirty="0"/>
              <a:t>Axial disp.</a:t>
            </a:r>
            <a:br>
              <a:rPr lang="en-AU" sz="1000" dirty="0"/>
            </a:br>
            <a:r>
              <a:rPr lang="en-AU" sz="1000" dirty="0"/>
              <a:t>u</a:t>
            </a:r>
            <a:r>
              <a:rPr lang="en-AU" sz="1000" baseline="-25000" dirty="0"/>
              <a:t>z</a:t>
            </a:r>
          </a:p>
        </p:txBody>
      </p:sp>
    </p:spTree>
    <p:extLst>
      <p:ext uri="{BB962C8B-B14F-4D97-AF65-F5344CB8AC3E}">
        <p14:creationId xmlns:p14="http://schemas.microsoft.com/office/powerpoint/2010/main" val="17618472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47</a:t>
            </a:fld>
            <a:endParaRPr lang="de-DE" dirty="0"/>
          </a:p>
        </p:txBody>
      </p:sp>
      <p:sp>
        <p:nvSpPr>
          <p:cNvPr id="5" name="Titel 4"/>
          <p:cNvSpPr>
            <a:spLocks noGrp="1"/>
          </p:cNvSpPr>
          <p:nvPr>
            <p:ph type="title"/>
          </p:nvPr>
        </p:nvSpPr>
        <p:spPr/>
        <p:txBody>
          <a:bodyPr/>
          <a:lstStyle/>
          <a:p>
            <a:r>
              <a:rPr lang="de-DE" dirty="0"/>
              <a:t>Study of Euler buckling example (cont.)</a:t>
            </a:r>
          </a:p>
        </p:txBody>
      </p:sp>
      <p:sp>
        <p:nvSpPr>
          <p:cNvPr id="6" name="Content Placeholder 1"/>
          <p:cNvSpPr txBox="1">
            <a:spLocks/>
          </p:cNvSpPr>
          <p:nvPr/>
        </p:nvSpPr>
        <p:spPr bwMode="auto">
          <a:xfrm>
            <a:off x="358775" y="765175"/>
            <a:ext cx="8426450" cy="561657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Lateral displacement vs Load:</a:t>
            </a:r>
            <a:endParaRPr lang="de-DE" dirty="0"/>
          </a:p>
          <a:p>
            <a:pPr marL="185738" indent="-185738">
              <a:buClr>
                <a:srgbClr val="0065BD"/>
              </a:buClr>
              <a:buSzPct val="100000"/>
              <a:buFont typeface="Arial" panose="020B0604020202020204" pitchFamily="34" charset="0"/>
              <a:buChar char="•"/>
            </a:pPr>
            <a:r>
              <a:rPr lang="de-DE" dirty="0"/>
              <a:t>Basic-T3 yet again inaccurate</a:t>
            </a:r>
          </a:p>
          <a:p>
            <a:pPr marL="185738" indent="-185738">
              <a:buClr>
                <a:srgbClr val="0065BD"/>
              </a:buClr>
              <a:buSzPct val="100000"/>
              <a:buFont typeface="Arial" panose="020B0604020202020204" pitchFamily="34" charset="0"/>
              <a:buChar char="•"/>
            </a:pPr>
            <a:r>
              <a:rPr lang="de-DE" dirty="0"/>
              <a:t>Largely similar behaviour between elements, although </a:t>
            </a:r>
            <a:br>
              <a:rPr lang="de-DE" dirty="0"/>
            </a:br>
            <a:r>
              <a:rPr lang="de-DE" dirty="0"/>
              <a:t>differences clearly exist</a:t>
            </a:r>
            <a:br>
              <a:rPr lang="de-DE" dirty="0"/>
            </a:br>
            <a:endParaRPr lang="hu-HU" dirty="0"/>
          </a:p>
          <a:p>
            <a:pPr marL="185738" indent="-185738">
              <a:buClr>
                <a:srgbClr val="0065BD"/>
              </a:buClr>
              <a:buSzPct val="100000"/>
              <a:buFont typeface="Arial" panose="020B0604020202020204" pitchFamily="34" charset="0"/>
              <a:buChar char="•"/>
            </a:pPr>
            <a:endParaRPr lang="hu-HU"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a:buClr>
                <a:srgbClr val="0065BD"/>
              </a:buClr>
              <a:buSzPct val="60000"/>
            </a:pPr>
            <a:endParaRPr lang="de-DE" dirty="0">
              <a:solidFill>
                <a:srgbClr val="0070C0"/>
              </a:solidFill>
            </a:endParaRPr>
          </a:p>
          <a:p>
            <a:pPr marL="457200" lvl="1" indent="0">
              <a:buFont typeface="Arial" pitchFamily="34" charset="0"/>
              <a:buNone/>
            </a:pPr>
            <a:endParaRPr lang="hu-HU" sz="1600" dirty="0"/>
          </a:p>
          <a:p>
            <a:pPr lvl="1"/>
            <a:endParaRPr lang="en-US" sz="1600" dirty="0"/>
          </a:p>
          <a:p>
            <a:pPr lvl="1"/>
            <a:endParaRPr lang="en-US" sz="1600" dirty="0"/>
          </a:p>
        </p:txBody>
      </p:sp>
      <p:pic>
        <p:nvPicPr>
          <p:cNvPr id="8" name="Picture 7"/>
          <p:cNvPicPr>
            <a:picLocks noChangeAspect="1"/>
          </p:cNvPicPr>
          <p:nvPr/>
        </p:nvPicPr>
        <p:blipFill>
          <a:blip r:embed="rId2"/>
          <a:stretch>
            <a:fillRect/>
          </a:stretch>
        </p:blipFill>
        <p:spPr>
          <a:xfrm>
            <a:off x="1357900" y="2351635"/>
            <a:ext cx="4320000" cy="3552345"/>
          </a:xfrm>
          <a:prstGeom prst="rect">
            <a:avLst/>
          </a:prstGeom>
        </p:spPr>
      </p:pic>
      <p:pic>
        <p:nvPicPr>
          <p:cNvPr id="10" name="Picture 9"/>
          <p:cNvPicPr>
            <a:picLocks noChangeAspect="1"/>
          </p:cNvPicPr>
          <p:nvPr/>
        </p:nvPicPr>
        <p:blipFill>
          <a:blip r:embed="rId3"/>
          <a:stretch>
            <a:fillRect/>
          </a:stretch>
        </p:blipFill>
        <p:spPr>
          <a:xfrm>
            <a:off x="7149185" y="796060"/>
            <a:ext cx="1632679" cy="5585689"/>
          </a:xfrm>
          <a:prstGeom prst="rect">
            <a:avLst/>
          </a:prstGeom>
        </p:spPr>
      </p:pic>
      <p:sp>
        <p:nvSpPr>
          <p:cNvPr id="9" name="TextBox 8"/>
          <p:cNvSpPr txBox="1"/>
          <p:nvPr/>
        </p:nvSpPr>
        <p:spPr>
          <a:xfrm>
            <a:off x="6208135" y="3608388"/>
            <a:ext cx="704289" cy="400110"/>
          </a:xfrm>
          <a:prstGeom prst="rect">
            <a:avLst/>
          </a:prstGeom>
          <a:noFill/>
        </p:spPr>
        <p:txBody>
          <a:bodyPr wrap="square" rtlCol="0">
            <a:spAutoFit/>
          </a:bodyPr>
          <a:lstStyle/>
          <a:p>
            <a:pPr algn="r"/>
            <a:r>
              <a:rPr lang="en-AU" sz="1000" dirty="0"/>
              <a:t>Lateral disp. u</a:t>
            </a:r>
            <a:r>
              <a:rPr lang="en-AU" sz="1000" baseline="-25000" dirty="0"/>
              <a:t>x</a:t>
            </a:r>
          </a:p>
        </p:txBody>
      </p:sp>
      <p:cxnSp>
        <p:nvCxnSpPr>
          <p:cNvPr id="11" name="Straight Connector 10"/>
          <p:cNvCxnSpPr/>
          <p:nvPr/>
        </p:nvCxnSpPr>
        <p:spPr>
          <a:xfrm>
            <a:off x="6915785" y="3687763"/>
            <a:ext cx="331825" cy="2581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725863" y="3811154"/>
            <a:ext cx="344910" cy="31665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23868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48</a:t>
            </a:fld>
            <a:endParaRPr lang="de-DE" dirty="0"/>
          </a:p>
        </p:txBody>
      </p:sp>
      <p:sp>
        <p:nvSpPr>
          <p:cNvPr id="5" name="Titel 4"/>
          <p:cNvSpPr>
            <a:spLocks noGrp="1"/>
          </p:cNvSpPr>
          <p:nvPr>
            <p:ph type="title"/>
          </p:nvPr>
        </p:nvSpPr>
        <p:spPr/>
        <p:txBody>
          <a:bodyPr/>
          <a:lstStyle/>
          <a:p>
            <a:r>
              <a:rPr lang="de-DE" dirty="0"/>
              <a:t>Study of Euler buckling example (cont.)</a:t>
            </a:r>
          </a:p>
        </p:txBody>
      </p:sp>
      <p:sp>
        <p:nvSpPr>
          <p:cNvPr id="6" name="Content Placeholder 1"/>
          <p:cNvSpPr txBox="1">
            <a:spLocks/>
          </p:cNvSpPr>
          <p:nvPr/>
        </p:nvSpPr>
        <p:spPr bwMode="auto">
          <a:xfrm>
            <a:off x="358775" y="765175"/>
            <a:ext cx="8426450" cy="561657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Kratos-T3 element deformation</a:t>
            </a:r>
          </a:p>
          <a:p>
            <a:pPr marL="185738" indent="-185738">
              <a:buClr>
                <a:srgbClr val="0065BD"/>
              </a:buClr>
              <a:buSzPct val="100000"/>
              <a:buFont typeface="Arial" panose="020B0604020202020204" pitchFamily="34" charset="0"/>
              <a:buChar char="•"/>
            </a:pPr>
            <a:r>
              <a:rPr lang="de-DE" dirty="0"/>
              <a:t>Exhibits high degree of ovalisation</a:t>
            </a:r>
          </a:p>
          <a:p>
            <a:pPr marL="185738" indent="-185738">
              <a:buClr>
                <a:srgbClr val="0065BD"/>
              </a:buClr>
              <a:buSzPct val="100000"/>
              <a:buFont typeface="Arial" panose="020B0604020202020204" pitchFamily="34" charset="0"/>
              <a:buChar char="•"/>
            </a:pPr>
            <a:endParaRPr lang="de-DE" dirty="0"/>
          </a:p>
          <a:p>
            <a:pPr>
              <a:buClr>
                <a:srgbClr val="0065BD"/>
              </a:buClr>
              <a:buSzPct val="60000"/>
            </a:pPr>
            <a:br>
              <a:rPr lang="de-DE" dirty="0"/>
            </a:br>
            <a:endParaRPr lang="hu-HU" dirty="0"/>
          </a:p>
          <a:p>
            <a:pPr marL="185738" indent="-185738">
              <a:buClr>
                <a:srgbClr val="0065BD"/>
              </a:buClr>
              <a:buSzPct val="100000"/>
              <a:buFont typeface="Arial" panose="020B0604020202020204" pitchFamily="34" charset="0"/>
              <a:buChar char="•"/>
            </a:pPr>
            <a:endParaRPr lang="hu-HU"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a:buClr>
                <a:srgbClr val="0065BD"/>
              </a:buClr>
              <a:buSzPct val="60000"/>
            </a:pPr>
            <a:endParaRPr lang="de-DE" dirty="0">
              <a:solidFill>
                <a:srgbClr val="0070C0"/>
              </a:solidFill>
            </a:endParaRPr>
          </a:p>
          <a:p>
            <a:pPr marL="457200" lvl="1" indent="0">
              <a:buFont typeface="Arial" pitchFamily="34" charset="0"/>
              <a:buNone/>
            </a:pPr>
            <a:endParaRPr lang="hu-HU" sz="1600" dirty="0"/>
          </a:p>
          <a:p>
            <a:pPr lvl="1"/>
            <a:endParaRPr lang="en-US" sz="1600" dirty="0"/>
          </a:p>
          <a:p>
            <a:pPr lvl="1"/>
            <a:endParaRPr lang="en-US" sz="1600" dirty="0"/>
          </a:p>
        </p:txBody>
      </p:sp>
      <p:pic>
        <p:nvPicPr>
          <p:cNvPr id="7" name="chs_kratos_tr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8775" y="1775562"/>
            <a:ext cx="8418910" cy="3672679"/>
          </a:xfrm>
          <a:prstGeom prst="rect">
            <a:avLst/>
          </a:prstGeom>
        </p:spPr>
      </p:pic>
    </p:spTree>
    <p:extLst>
      <p:ext uri="{BB962C8B-B14F-4D97-AF65-F5344CB8AC3E}">
        <p14:creationId xmlns:p14="http://schemas.microsoft.com/office/powerpoint/2010/main" val="26738682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49</a:t>
            </a:fld>
            <a:endParaRPr lang="de-DE" dirty="0"/>
          </a:p>
        </p:txBody>
      </p:sp>
      <p:sp>
        <p:nvSpPr>
          <p:cNvPr id="5" name="Titel 4"/>
          <p:cNvSpPr>
            <a:spLocks noGrp="1"/>
          </p:cNvSpPr>
          <p:nvPr>
            <p:ph type="title"/>
          </p:nvPr>
        </p:nvSpPr>
        <p:spPr/>
        <p:txBody>
          <a:bodyPr/>
          <a:lstStyle/>
          <a:p>
            <a:r>
              <a:rPr lang="de-DE" dirty="0"/>
              <a:t>Study of Euler buckling example (cont.)</a:t>
            </a:r>
          </a:p>
        </p:txBody>
      </p:sp>
      <p:sp>
        <p:nvSpPr>
          <p:cNvPr id="6" name="Content Placeholder 1"/>
          <p:cNvSpPr txBox="1">
            <a:spLocks/>
          </p:cNvSpPr>
          <p:nvPr/>
        </p:nvSpPr>
        <p:spPr bwMode="auto">
          <a:xfrm>
            <a:off x="358775" y="765175"/>
            <a:ext cx="8426450" cy="561657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DSG element deformation</a:t>
            </a:r>
          </a:p>
          <a:p>
            <a:pPr marL="185738" indent="-185738">
              <a:buClr>
                <a:srgbClr val="0065BD"/>
              </a:buClr>
              <a:buSzPct val="100000"/>
              <a:buFont typeface="Arial" panose="020B0604020202020204" pitchFamily="34" charset="0"/>
              <a:buChar char="•"/>
            </a:pPr>
            <a:r>
              <a:rPr lang="de-DE" dirty="0"/>
              <a:t>Exhibits minimal ovalisation</a:t>
            </a:r>
          </a:p>
          <a:p>
            <a:pPr marL="185738" indent="-185738">
              <a:buClr>
                <a:srgbClr val="0065BD"/>
              </a:buClr>
              <a:buSzPct val="100000"/>
              <a:buFont typeface="Arial" panose="020B0604020202020204" pitchFamily="34" charset="0"/>
              <a:buChar char="•"/>
            </a:pPr>
            <a:endParaRPr lang="de-DE" dirty="0"/>
          </a:p>
          <a:p>
            <a:pPr>
              <a:buClr>
                <a:srgbClr val="0065BD"/>
              </a:buClr>
              <a:buSzPct val="60000"/>
            </a:pPr>
            <a:br>
              <a:rPr lang="de-DE" dirty="0"/>
            </a:br>
            <a:endParaRPr lang="hu-HU" dirty="0"/>
          </a:p>
          <a:p>
            <a:pPr marL="185738" indent="-185738">
              <a:buClr>
                <a:srgbClr val="0065BD"/>
              </a:buClr>
              <a:buSzPct val="100000"/>
              <a:buFont typeface="Arial" panose="020B0604020202020204" pitchFamily="34" charset="0"/>
              <a:buChar char="•"/>
            </a:pPr>
            <a:endParaRPr lang="hu-HU"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a:buClr>
                <a:srgbClr val="0065BD"/>
              </a:buClr>
              <a:buSzPct val="60000"/>
            </a:pPr>
            <a:endParaRPr lang="de-DE" dirty="0">
              <a:solidFill>
                <a:srgbClr val="0070C0"/>
              </a:solidFill>
            </a:endParaRPr>
          </a:p>
          <a:p>
            <a:pPr marL="457200" lvl="1" indent="0">
              <a:buFont typeface="Arial" pitchFamily="34" charset="0"/>
              <a:buNone/>
            </a:pPr>
            <a:endParaRPr lang="hu-HU" sz="1600" dirty="0"/>
          </a:p>
          <a:p>
            <a:pPr lvl="1"/>
            <a:endParaRPr lang="en-US" sz="1600" dirty="0"/>
          </a:p>
          <a:p>
            <a:pPr lvl="1"/>
            <a:endParaRPr lang="en-US" sz="1600" dirty="0"/>
          </a:p>
        </p:txBody>
      </p:sp>
      <p:pic>
        <p:nvPicPr>
          <p:cNvPr id="2" name="chs_ds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8774" y="1771980"/>
            <a:ext cx="8417095" cy="3671887"/>
          </a:xfrm>
          <a:prstGeom prst="rect">
            <a:avLst/>
          </a:prstGeom>
        </p:spPr>
      </p:pic>
    </p:spTree>
    <p:extLst>
      <p:ext uri="{BB962C8B-B14F-4D97-AF65-F5344CB8AC3E}">
        <p14:creationId xmlns:p14="http://schemas.microsoft.com/office/powerpoint/2010/main" val="2766755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5</a:t>
            </a:fld>
            <a:endParaRPr lang="de-DE" dirty="0"/>
          </a:p>
        </p:txBody>
      </p:sp>
      <p:sp>
        <p:nvSpPr>
          <p:cNvPr id="5" name="Titel 4"/>
          <p:cNvSpPr>
            <a:spLocks noGrp="1"/>
          </p:cNvSpPr>
          <p:nvPr>
            <p:ph type="title"/>
          </p:nvPr>
        </p:nvSpPr>
        <p:spPr/>
        <p:txBody>
          <a:bodyPr/>
          <a:lstStyle/>
          <a:p>
            <a:r>
              <a:rPr lang="de-DE" dirty="0" err="1"/>
              <a:t>Mechanical</a:t>
            </a:r>
            <a:r>
              <a:rPr lang="de-DE" dirty="0"/>
              <a:t> </a:t>
            </a:r>
            <a:r>
              <a:rPr lang="de-DE" dirty="0" err="1"/>
              <a:t>expression</a:t>
            </a:r>
            <a:r>
              <a:rPr lang="de-DE" dirty="0"/>
              <a:t> </a:t>
            </a:r>
            <a:r>
              <a:rPr lang="de-DE" dirty="0" err="1"/>
              <a:t>limitation</a:t>
            </a:r>
            <a:r>
              <a:rPr lang="de-DE" dirty="0"/>
              <a:t>: </a:t>
            </a:r>
            <a:r>
              <a:rPr lang="en-US" dirty="0"/>
              <a:t>mathematical shell models</a:t>
            </a:r>
            <a:br>
              <a:rPr lang="en-US" dirty="0"/>
            </a:br>
            <a:endParaRPr lang="de-DE" dirty="0"/>
          </a:p>
        </p:txBody>
      </p:sp>
      <mc:AlternateContent xmlns:mc="http://schemas.openxmlformats.org/markup-compatibility/2006" xmlns:a14="http://schemas.microsoft.com/office/drawing/2010/main">
        <mc:Choice Requires="a14">
          <p:sp>
            <p:nvSpPr>
              <p:cNvPr id="6" name="Content Placeholder 1"/>
              <p:cNvSpPr txBox="1">
                <a:spLocks/>
              </p:cNvSpPr>
              <p:nvPr/>
            </p:nvSpPr>
            <p:spPr bwMode="auto">
              <a:xfrm>
                <a:off x="358775" y="765175"/>
                <a:ext cx="8421688" cy="627871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3-parameter model:</a:t>
                </a:r>
                <a:br>
                  <a:rPr lang="de-DE" dirty="0"/>
                </a:br>
                <a:br>
                  <a:rPr lang="de-DE" dirty="0">
                    <a:solidFill>
                      <a:srgbClr val="0065BD"/>
                    </a:solidFill>
                  </a:rPr>
                </a:br>
                <a:br>
                  <a:rPr lang="de-DE" dirty="0">
                    <a:solidFill>
                      <a:srgbClr val="0065BD"/>
                    </a:solidFill>
                  </a:rPr>
                </a:br>
                <a:br>
                  <a:rPr lang="de-DE" dirty="0">
                    <a:solidFill>
                      <a:srgbClr val="0065BD"/>
                    </a:solidFill>
                  </a:rPr>
                </a:br>
                <a:br>
                  <a:rPr lang="de-DE" dirty="0">
                    <a:solidFill>
                      <a:srgbClr val="0065BD"/>
                    </a:solidFill>
                  </a:rPr>
                </a:br>
                <a:br>
                  <a:rPr lang="de-DE" dirty="0">
                    <a:solidFill>
                      <a:srgbClr val="0065BD"/>
                    </a:solidFill>
                  </a:rPr>
                </a:br>
                <a:br>
                  <a:rPr lang="de-DE" dirty="0">
                    <a:solidFill>
                      <a:srgbClr val="0065BD"/>
                    </a:solidFill>
                  </a:rPr>
                </a:br>
                <a:endParaRPr lang="de-DE" dirty="0">
                  <a:solidFill>
                    <a:srgbClr val="0065BD"/>
                  </a:solidFill>
                </a:endParaRPr>
              </a:p>
              <a:p>
                <a:pPr marL="185738" indent="-185738">
                  <a:buClr>
                    <a:srgbClr val="0065BD"/>
                  </a:buClr>
                  <a:buSzPct val="100000"/>
                  <a:buFont typeface="Arial" panose="020B0604020202020204" pitchFamily="34" charset="0"/>
                  <a:buChar char="•"/>
                </a:pPr>
                <a:r>
                  <a:rPr lang="de-DE" dirty="0"/>
                  <a:t>Kinematics:</a:t>
                </a:r>
              </a:p>
              <a:p>
                <a:pPr>
                  <a:buClr>
                    <a:srgbClr val="0065BD"/>
                  </a:buClr>
                  <a:buSzPct val="100000"/>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i="1">
                              <a:latin typeface="Cambria Math" panose="02040503050406030204" pitchFamily="18" charset="0"/>
                              <a:ea typeface="Cambria Math" panose="02040503050406030204" pitchFamily="18" charset="0"/>
                            </a:rPr>
                            <m:t>𝜑</m:t>
                          </m:r>
                        </m:e>
                        <m:sub>
                          <m:r>
                            <a:rPr lang="en-AU" i="1">
                              <a:latin typeface="Cambria Math" panose="02040503050406030204" pitchFamily="18" charset="0"/>
                            </a:rPr>
                            <m:t>𝑥</m:t>
                          </m:r>
                        </m:sub>
                      </m:sSub>
                      <m:r>
                        <a:rPr lang="en-AU" i="1">
                          <a:latin typeface="Cambria Math" panose="02040503050406030204" pitchFamily="18" charset="0"/>
                        </a:rPr>
                        <m:t>=−</m:t>
                      </m:r>
                      <m:f>
                        <m:fPr>
                          <m:ctrlPr>
                            <a:rPr lang="en-AU" i="1">
                              <a:latin typeface="Cambria Math" panose="02040503050406030204" pitchFamily="18" charset="0"/>
                            </a:rPr>
                          </m:ctrlPr>
                        </m:fPr>
                        <m:num>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𝑤</m:t>
                          </m:r>
                        </m:num>
                        <m:den>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𝑥</m:t>
                          </m:r>
                        </m:den>
                      </m:f>
                    </m:oMath>
                  </m:oMathPara>
                </a14:m>
                <a:endParaRPr lang="en-AU" dirty="0"/>
              </a:p>
              <a:p>
                <a:pPr marL="185738" indent="-185738">
                  <a:buClr>
                    <a:srgbClr val="0065BD"/>
                  </a:buClr>
                  <a:buSzPct val="100000"/>
                  <a:buFont typeface="Arial" panose="020B0604020202020204" pitchFamily="34" charset="0"/>
                  <a:buChar char="•"/>
                </a:pPr>
                <a:r>
                  <a:rPr lang="de-DE" dirty="0"/>
                  <a:t>Linear elastic small strains constitutive assumptions</a:t>
                </a:r>
              </a:p>
              <a:p>
                <a:pPr marL="185738" indent="-185738">
                  <a:buClr>
                    <a:srgbClr val="0065BD"/>
                  </a:buClr>
                  <a:buSzPct val="100000"/>
                  <a:buFont typeface="Arial" panose="020B0604020202020204" pitchFamily="34" charset="0"/>
                  <a:buChar char="•"/>
                </a:pPr>
                <a:endParaRPr lang="en-AU" dirty="0"/>
              </a:p>
              <a:p>
                <a:pPr marL="185738" indent="-185738">
                  <a:buClr>
                    <a:srgbClr val="0065BD"/>
                  </a:buClr>
                  <a:buSzPct val="100000"/>
                  <a:buFont typeface="Arial" panose="020B0604020202020204" pitchFamily="34" charset="0"/>
                  <a:buChar char="•"/>
                </a:pPr>
                <a:r>
                  <a:rPr lang="de-DE" dirty="0"/>
                  <a:t>Strain Tensor:</a:t>
                </a:r>
              </a:p>
              <a:p>
                <a:pPr>
                  <a:buClr>
                    <a:srgbClr val="0065BD"/>
                  </a:buClr>
                  <a:buSzPct val="100000"/>
                </a:pPr>
                <a14:m>
                  <m:oMathPara xmlns:m="http://schemas.openxmlformats.org/officeDocument/2006/math">
                    <m:oMathParaPr>
                      <m:jc m:val="centerGroup"/>
                    </m:oMathParaPr>
                    <m:oMath xmlns:m="http://schemas.openxmlformats.org/officeDocument/2006/math">
                      <m:sSub>
                        <m:sSubPr>
                          <m:ctrlPr>
                            <a:rPr lang="de-DE" i="1">
                              <a:latin typeface="Cambria Math" panose="02040503050406030204" pitchFamily="18" charset="0"/>
                            </a:rPr>
                          </m:ctrlPr>
                        </m:sSubPr>
                        <m:e>
                          <m:r>
                            <a:rPr lang="en-AU" i="1">
                              <a:latin typeface="Cambria Math" panose="02040503050406030204" pitchFamily="18" charset="0"/>
                            </a:rPr>
                            <m:t>𝐸</m:t>
                          </m:r>
                        </m:e>
                        <m:sub>
                          <m:r>
                            <a:rPr lang="de-DE" i="1">
                              <a:latin typeface="Cambria Math" panose="02040503050406030204" pitchFamily="18" charset="0"/>
                              <a:ea typeface="Cambria Math" panose="02040503050406030204" pitchFamily="18" charset="0"/>
                            </a:rPr>
                            <m:t>𝛼𝛽</m:t>
                          </m:r>
                        </m:sub>
                      </m:sSub>
                      <m:r>
                        <a:rPr lang="en-AU" i="1">
                          <a:latin typeface="Cambria Math" panose="02040503050406030204" pitchFamily="18" charset="0"/>
                        </a:rPr>
                        <m:t>=</m:t>
                      </m:r>
                      <m:sSub>
                        <m:sSubPr>
                          <m:ctrlPr>
                            <a:rPr lang="en-AU" i="1">
                              <a:latin typeface="Cambria Math" panose="02040503050406030204" pitchFamily="18" charset="0"/>
                            </a:rPr>
                          </m:ctrlPr>
                        </m:sSubPr>
                        <m:e>
                          <m:r>
                            <a:rPr lang="en-AU" i="1">
                              <a:latin typeface="Cambria Math" panose="02040503050406030204" pitchFamily="18" charset="0"/>
                              <a:ea typeface="Cambria Math" panose="02040503050406030204" pitchFamily="18" charset="0"/>
                            </a:rPr>
                            <m:t>𝜀</m:t>
                          </m:r>
                        </m:e>
                        <m:sub>
                          <m:r>
                            <a:rPr lang="en-AU" i="1">
                              <a:latin typeface="Cambria Math" panose="02040503050406030204" pitchFamily="18" charset="0"/>
                              <a:ea typeface="Cambria Math" panose="02040503050406030204" pitchFamily="18" charset="0"/>
                            </a:rPr>
                            <m:t>𝛼𝛽</m:t>
                          </m:r>
                        </m:sub>
                      </m:sSub>
                      <m:r>
                        <a:rPr lang="en-AU" i="1">
                          <a:latin typeface="Cambria Math" panose="02040503050406030204" pitchFamily="18" charset="0"/>
                        </a:rPr>
                        <m:t>+</m:t>
                      </m:r>
                      <m:sSup>
                        <m:sSupPr>
                          <m:ctrlPr>
                            <a:rPr lang="en-AU" i="1">
                              <a:latin typeface="Cambria Math" panose="02040503050406030204" pitchFamily="18" charset="0"/>
                            </a:rPr>
                          </m:ctrlPr>
                        </m:sSupPr>
                        <m:e>
                          <m:r>
                            <a:rPr lang="en-AU" i="1">
                              <a:latin typeface="Cambria Math" panose="02040503050406030204" pitchFamily="18" charset="0"/>
                              <a:ea typeface="Cambria Math" panose="02040503050406030204" pitchFamily="18" charset="0"/>
                            </a:rPr>
                            <m:t>𝜃</m:t>
                          </m:r>
                        </m:e>
                        <m:sup>
                          <m:r>
                            <a:rPr lang="en-AU" i="1">
                              <a:latin typeface="Cambria Math" panose="02040503050406030204" pitchFamily="18" charset="0"/>
                            </a:rPr>
                            <m:t>3</m:t>
                          </m:r>
                        </m:sup>
                      </m:sSup>
                      <m:sSub>
                        <m:sSubPr>
                          <m:ctrlPr>
                            <a:rPr lang="en-AU" i="1">
                              <a:latin typeface="Cambria Math" panose="02040503050406030204" pitchFamily="18" charset="0"/>
                            </a:rPr>
                          </m:ctrlPr>
                        </m:sSubPr>
                        <m:e>
                          <m:r>
                            <a:rPr lang="en-AU" i="1">
                              <a:latin typeface="Cambria Math" panose="02040503050406030204" pitchFamily="18" charset="0"/>
                              <a:ea typeface="Cambria Math" panose="02040503050406030204" pitchFamily="18" charset="0"/>
                            </a:rPr>
                            <m:t>𝜅</m:t>
                          </m:r>
                        </m:e>
                        <m:sub>
                          <m:r>
                            <a:rPr lang="en-AU" i="1">
                              <a:latin typeface="Cambria Math" panose="02040503050406030204" pitchFamily="18" charset="0"/>
                              <a:ea typeface="Cambria Math" panose="02040503050406030204" pitchFamily="18" charset="0"/>
                            </a:rPr>
                            <m:t>𝛼𝛽</m:t>
                          </m:r>
                        </m:sub>
                      </m:sSub>
                      <m:r>
                        <a:rPr lang="en-AU" b="0" i="1" smtClean="0">
                          <a:latin typeface="Cambria Math" panose="02040503050406030204" pitchFamily="18" charset="0"/>
                          <a:ea typeface="Cambria Math" panose="02040503050406030204" pitchFamily="18" charset="0"/>
                        </a:rPr>
                        <m:t>,  </m:t>
                      </m:r>
                      <m:sSub>
                        <m:sSubPr>
                          <m:ctrlPr>
                            <a:rPr lang="de-DE" i="1">
                              <a:latin typeface="Cambria Math" panose="02040503050406030204" pitchFamily="18" charset="0"/>
                            </a:rPr>
                          </m:ctrlPr>
                        </m:sSubPr>
                        <m:e>
                          <m:r>
                            <a:rPr lang="en-AU" i="1">
                              <a:latin typeface="Cambria Math" panose="02040503050406030204" pitchFamily="18" charset="0"/>
                            </a:rPr>
                            <m:t>𝐸</m:t>
                          </m:r>
                        </m:e>
                        <m:sub>
                          <m:r>
                            <a:rPr lang="en-AU" b="0" i="1" smtClean="0">
                              <a:latin typeface="Cambria Math" panose="02040503050406030204" pitchFamily="18" charset="0"/>
                            </a:rPr>
                            <m:t>𝑖</m:t>
                          </m:r>
                          <m:r>
                            <a:rPr lang="en-AU" i="1">
                              <a:latin typeface="Cambria Math" panose="02040503050406030204" pitchFamily="18" charset="0"/>
                              <a:ea typeface="Cambria Math" panose="02040503050406030204" pitchFamily="18" charset="0"/>
                            </a:rPr>
                            <m:t>3</m:t>
                          </m:r>
                        </m:sub>
                      </m:sSub>
                      <m:r>
                        <a:rPr lang="en-AU" i="1">
                          <a:latin typeface="Cambria Math" panose="02040503050406030204" pitchFamily="18" charset="0"/>
                        </a:rPr>
                        <m:t>=</m:t>
                      </m:r>
                      <m:r>
                        <a:rPr lang="en-AU" b="0" i="1" smtClean="0">
                          <a:latin typeface="Cambria Math" panose="02040503050406030204" pitchFamily="18" charset="0"/>
                        </a:rPr>
                        <m:t>0</m:t>
                      </m:r>
                    </m:oMath>
                  </m:oMathPara>
                </a14:m>
                <a:br>
                  <a:rPr lang="en-AU" dirty="0"/>
                </a:br>
                <a:endParaRPr lang="en-AU" dirty="0"/>
              </a:p>
              <a:p>
                <a:pPr marL="185738" indent="-185738">
                  <a:buClr>
                    <a:srgbClr val="0065BD"/>
                  </a:buClr>
                  <a:buSzPct val="100000"/>
                  <a:buFont typeface="Arial" panose="020B0604020202020204" pitchFamily="34" charset="0"/>
                  <a:buChar char="•"/>
                </a:pPr>
                <a:r>
                  <a:rPr lang="de-DE" dirty="0"/>
                  <a:t>Internal virtual work:</a:t>
                </a:r>
              </a:p>
              <a:p>
                <a:pPr>
                  <a:buClr>
                    <a:srgbClr val="0065BD"/>
                  </a:buClr>
                  <a:buSzPct val="100000"/>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rPr>
                        <m:t>−</m:t>
                      </m:r>
                      <m:sSub>
                        <m:sSubPr>
                          <m:ctrlPr>
                            <a:rPr lang="el-GR"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𝛿</m:t>
                          </m:r>
                          <m:r>
                            <m:rPr>
                              <m:sty m:val="p"/>
                            </m:rPr>
                            <a:rPr lang="el-GR" i="1">
                              <a:latin typeface="Cambria Math" panose="02040503050406030204" pitchFamily="18" charset="0"/>
                              <a:ea typeface="Cambria Math" panose="02040503050406030204" pitchFamily="18" charset="0"/>
                            </a:rPr>
                            <m:t>Π</m:t>
                          </m:r>
                        </m:e>
                        <m:sub>
                          <m:r>
                            <a:rPr lang="en-AU" i="1">
                              <a:latin typeface="Cambria Math" panose="02040503050406030204" pitchFamily="18" charset="0"/>
                              <a:ea typeface="Cambria Math" panose="02040503050406030204" pitchFamily="18" charset="0"/>
                            </a:rPr>
                            <m:t>𝑖𝑛𝑡</m:t>
                          </m:r>
                        </m:sub>
                      </m:sSub>
                      <m:r>
                        <a:rPr lang="en-AU" i="1">
                          <a:latin typeface="Cambria Math" panose="02040503050406030204" pitchFamily="18" charset="0"/>
                          <a:ea typeface="Cambria Math" panose="02040503050406030204" pitchFamily="18" charset="0"/>
                        </a:rPr>
                        <m:t>=</m:t>
                      </m:r>
                      <m:nary>
                        <m:naryPr>
                          <m:ctrlPr>
                            <a:rPr lang="en-AU" i="1">
                              <a:latin typeface="Cambria Math" panose="02040503050406030204" pitchFamily="18" charset="0"/>
                              <a:ea typeface="Cambria Math" panose="02040503050406030204" pitchFamily="18" charset="0"/>
                            </a:rPr>
                          </m:ctrlPr>
                        </m:naryPr>
                        <m:sub>
                          <m:r>
                            <m:rPr>
                              <m:sty m:val="p"/>
                              <m:brk m:alnAt="23"/>
                            </m:rPr>
                            <a:rPr lang="el-GR" i="1">
                              <a:latin typeface="Cambria Math" panose="02040503050406030204" pitchFamily="18" charset="0"/>
                              <a:ea typeface="Cambria Math" panose="02040503050406030204" pitchFamily="18" charset="0"/>
                            </a:rPr>
                            <m:t>Ω</m:t>
                          </m:r>
                        </m:sub>
                        <m:sup/>
                        <m:e>
                          <m:r>
                            <a:rPr lang="en-AU" b="1" i="1">
                              <a:latin typeface="Cambria Math" panose="02040503050406030204" pitchFamily="18" charset="0"/>
                              <a:ea typeface="Cambria Math" panose="02040503050406030204" pitchFamily="18" charset="0"/>
                            </a:rPr>
                            <m:t>𝜺</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b="1" i="1">
                                  <a:latin typeface="Cambria Math" panose="02040503050406030204" pitchFamily="18" charset="0"/>
                                  <a:ea typeface="Cambria Math" panose="02040503050406030204" pitchFamily="18" charset="0"/>
                                </a:rPr>
                                <m:t>𝑪</m:t>
                              </m:r>
                            </m:e>
                            <m:sub>
                              <m:r>
                                <a:rPr lang="en-AU" i="1">
                                  <a:latin typeface="Cambria Math" panose="02040503050406030204" pitchFamily="18" charset="0"/>
                                  <a:ea typeface="Cambria Math" panose="02040503050406030204" pitchFamily="18" charset="0"/>
                                </a:rPr>
                                <m:t>𝑚𝑒𝑚</m:t>
                              </m:r>
                            </m:sub>
                          </m:sSub>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𝛿</m:t>
                          </m:r>
                          <m:r>
                            <a:rPr lang="en-AU" b="1" i="1">
                              <a:latin typeface="Cambria Math" panose="02040503050406030204" pitchFamily="18" charset="0"/>
                              <a:ea typeface="Cambria Math" panose="02040503050406030204" pitchFamily="18" charset="0"/>
                            </a:rPr>
                            <m:t>𝜺</m:t>
                          </m:r>
                          <m:r>
                            <a:rPr lang="en-AU" b="1" i="1">
                              <a:latin typeface="Cambria Math" panose="02040503050406030204" pitchFamily="18" charset="0"/>
                              <a:ea typeface="Cambria Math" panose="02040503050406030204" pitchFamily="18" charset="0"/>
                            </a:rPr>
                            <m:t> </m:t>
                          </m:r>
                          <m:r>
                            <a:rPr lang="en-AU" i="1">
                              <a:latin typeface="Cambria Math" panose="02040503050406030204" pitchFamily="18" charset="0"/>
                              <a:ea typeface="Cambria Math" panose="02040503050406030204" pitchFamily="18" charset="0"/>
                            </a:rPr>
                            <m:t>𝑑</m:t>
                          </m:r>
                          <m:r>
                            <m:rPr>
                              <m:sty m:val="p"/>
                            </m:rPr>
                            <a:rPr lang="el-GR" i="1">
                              <a:latin typeface="Cambria Math" panose="02040503050406030204" pitchFamily="18" charset="0"/>
                              <a:ea typeface="Cambria Math" panose="02040503050406030204" pitchFamily="18" charset="0"/>
                            </a:rPr>
                            <m:t>Ω</m:t>
                          </m:r>
                        </m:e>
                      </m:nary>
                      <m:r>
                        <a:rPr lang="en-AU" i="1">
                          <a:latin typeface="Cambria Math" panose="02040503050406030204" pitchFamily="18" charset="0"/>
                          <a:ea typeface="Cambria Math" panose="02040503050406030204" pitchFamily="18" charset="0"/>
                        </a:rPr>
                        <m:t>+</m:t>
                      </m:r>
                      <m:nary>
                        <m:naryPr>
                          <m:ctrlPr>
                            <a:rPr lang="en-AU" i="1">
                              <a:latin typeface="Cambria Math" panose="02040503050406030204" pitchFamily="18" charset="0"/>
                              <a:ea typeface="Cambria Math" panose="02040503050406030204" pitchFamily="18" charset="0"/>
                            </a:rPr>
                          </m:ctrlPr>
                        </m:naryPr>
                        <m:sub>
                          <m:r>
                            <m:rPr>
                              <m:sty m:val="p"/>
                              <m:brk m:alnAt="23"/>
                            </m:rPr>
                            <a:rPr lang="el-GR" i="1">
                              <a:latin typeface="Cambria Math" panose="02040503050406030204" pitchFamily="18" charset="0"/>
                              <a:ea typeface="Cambria Math" panose="02040503050406030204" pitchFamily="18" charset="0"/>
                            </a:rPr>
                            <m:t>Ω</m:t>
                          </m:r>
                        </m:sub>
                        <m:sup/>
                        <m:e>
                          <m:r>
                            <a:rPr lang="en-AU" b="1" i="1">
                              <a:latin typeface="Cambria Math" panose="02040503050406030204" pitchFamily="18" charset="0"/>
                              <a:ea typeface="Cambria Math" panose="02040503050406030204" pitchFamily="18" charset="0"/>
                            </a:rPr>
                            <m:t>𝜿</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b="1" i="1">
                                  <a:latin typeface="Cambria Math" panose="02040503050406030204" pitchFamily="18" charset="0"/>
                                  <a:ea typeface="Cambria Math" panose="02040503050406030204" pitchFamily="18" charset="0"/>
                                </a:rPr>
                                <m:t>𝑪</m:t>
                              </m:r>
                            </m:e>
                            <m:sub>
                              <m:r>
                                <a:rPr lang="en-AU" i="1">
                                  <a:latin typeface="Cambria Math" panose="02040503050406030204" pitchFamily="18" charset="0"/>
                                  <a:ea typeface="Cambria Math" panose="02040503050406030204" pitchFamily="18" charset="0"/>
                                </a:rPr>
                                <m:t>𝑏𝑒𝑛𝑑</m:t>
                              </m:r>
                            </m:sub>
                          </m:sSub>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𝛿</m:t>
                          </m:r>
                          <m:r>
                            <a:rPr lang="en-AU" b="1" i="1">
                              <a:latin typeface="Cambria Math" panose="02040503050406030204" pitchFamily="18" charset="0"/>
                              <a:ea typeface="Cambria Math" panose="02040503050406030204" pitchFamily="18" charset="0"/>
                            </a:rPr>
                            <m:t>𝜿</m:t>
                          </m:r>
                          <m:r>
                            <a:rPr lang="en-AU" b="1" i="1">
                              <a:latin typeface="Cambria Math" panose="02040503050406030204" pitchFamily="18" charset="0"/>
                              <a:ea typeface="Cambria Math" panose="02040503050406030204" pitchFamily="18" charset="0"/>
                            </a:rPr>
                            <m:t> </m:t>
                          </m:r>
                          <m:r>
                            <a:rPr lang="en-AU" i="1">
                              <a:latin typeface="Cambria Math" panose="02040503050406030204" pitchFamily="18" charset="0"/>
                              <a:ea typeface="Cambria Math" panose="02040503050406030204" pitchFamily="18" charset="0"/>
                            </a:rPr>
                            <m:t>𝑑</m:t>
                          </m:r>
                          <m:r>
                            <m:rPr>
                              <m:sty m:val="p"/>
                            </m:rPr>
                            <a:rPr lang="el-GR" i="1">
                              <a:latin typeface="Cambria Math" panose="02040503050406030204" pitchFamily="18" charset="0"/>
                              <a:ea typeface="Cambria Math" panose="02040503050406030204" pitchFamily="18" charset="0"/>
                            </a:rPr>
                            <m:t>Ω</m:t>
                          </m:r>
                          <m:r>
                            <a:rPr lang="en-AU" i="1">
                              <a:latin typeface="Cambria Math" panose="02040503050406030204" pitchFamily="18" charset="0"/>
                              <a:ea typeface="Cambria Math" panose="02040503050406030204" pitchFamily="18" charset="0"/>
                            </a:rPr>
                            <m:t> </m:t>
                          </m:r>
                        </m:e>
                      </m:nary>
                    </m:oMath>
                  </m:oMathPara>
                </a14:m>
                <a:endParaRPr lang="en-AU" dirty="0"/>
              </a:p>
            </p:txBody>
          </p:sp>
        </mc:Choice>
        <mc:Fallback xmlns="">
          <p:sp>
            <p:nvSpPr>
              <p:cNvPr id="6" name="Content Placeholder 1"/>
              <p:cNvSpPr txBox="1">
                <a:spLocks noRot="1" noChangeAspect="1" noMove="1" noResize="1" noEditPoints="1" noAdjustHandles="1" noChangeArrowheads="1" noChangeShapeType="1" noTextEdit="1"/>
              </p:cNvSpPr>
              <p:nvPr/>
            </p:nvSpPr>
            <p:spPr bwMode="auto">
              <a:xfrm>
                <a:off x="358775" y="765175"/>
                <a:ext cx="8421688" cy="6278710"/>
              </a:xfrm>
              <a:prstGeom prst="rect">
                <a:avLst/>
              </a:prstGeom>
              <a:blipFill>
                <a:blip r:embed="rId3"/>
                <a:stretch>
                  <a:fillRect l="-1303" t="-486"/>
                </a:stretch>
              </a:blipFill>
              <a:ln w="9525">
                <a:noFill/>
                <a:miter lim="800000"/>
                <a:headEnd/>
                <a:tailEnd/>
              </a:ln>
            </p:spPr>
            <p:txBody>
              <a:bodyPr/>
              <a:lstStyle/>
              <a:p>
                <a:r>
                  <a:rPr lang="en-AU">
                    <a:noFill/>
                  </a:rPr>
                  <a:t> </a:t>
                </a:r>
              </a:p>
            </p:txBody>
          </p:sp>
        </mc:Fallback>
      </mc:AlternateContent>
      <p:pic>
        <p:nvPicPr>
          <p:cNvPr id="7" name="Picture 6"/>
          <p:cNvPicPr>
            <a:picLocks noChangeAspect="1"/>
          </p:cNvPicPr>
          <p:nvPr/>
        </p:nvPicPr>
        <p:blipFill>
          <a:blip r:embed="rId4"/>
          <a:stretch>
            <a:fillRect/>
          </a:stretch>
        </p:blipFill>
        <p:spPr>
          <a:xfrm>
            <a:off x="2614342" y="1088352"/>
            <a:ext cx="3915315" cy="1487311"/>
          </a:xfrm>
          <a:prstGeom prst="rect">
            <a:avLst/>
          </a:prstGeom>
        </p:spPr>
      </p:pic>
    </p:spTree>
    <p:extLst>
      <p:ext uri="{BB962C8B-B14F-4D97-AF65-F5344CB8AC3E}">
        <p14:creationId xmlns:p14="http://schemas.microsoft.com/office/powerpoint/2010/main" val="939367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20"/>
          <p:cNvSpPr/>
          <p:nvPr/>
        </p:nvSpPr>
        <p:spPr>
          <a:xfrm>
            <a:off x="423332" y="4952993"/>
            <a:ext cx="3433524" cy="1105705"/>
          </a:xfrm>
          <a:prstGeom prst="roundRect">
            <a:avLst/>
          </a:prstGeom>
          <a:solidFill>
            <a:srgbClr val="98C6EA">
              <a:alpha val="50000"/>
            </a:srgbClr>
          </a:solidFill>
          <a:ln w="12700">
            <a:solidFill>
              <a:srgbClr val="0065B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65BD"/>
                </a:solidFill>
              </a:rPr>
              <a:t>Kratos-T3 element</a:t>
            </a:r>
          </a:p>
          <a:p>
            <a:pPr marL="285750" indent="-285750">
              <a:buFont typeface="Arial" panose="020B0604020202020204" pitchFamily="34" charset="0"/>
              <a:buChar char="•"/>
            </a:pPr>
            <a:r>
              <a:rPr lang="en-US" sz="1400" dirty="0">
                <a:solidFill>
                  <a:srgbClr val="0065BD"/>
                </a:solidFill>
              </a:rPr>
              <a:t>‘3-parameter’ base</a:t>
            </a:r>
          </a:p>
          <a:p>
            <a:pPr marL="285750" indent="-285750">
              <a:buFont typeface="Arial" panose="020B0604020202020204" pitchFamily="34" charset="0"/>
              <a:buChar char="•"/>
            </a:pPr>
            <a:r>
              <a:rPr lang="en-US" sz="1400" dirty="0">
                <a:solidFill>
                  <a:srgbClr val="0065BD"/>
                </a:solidFill>
              </a:rPr>
              <a:t>ANDES-DKT technologies</a:t>
            </a:r>
          </a:p>
          <a:p>
            <a:pPr marL="285750" indent="-285750">
              <a:buFont typeface="Arial" panose="020B0604020202020204" pitchFamily="34" charset="0"/>
              <a:buChar char="•"/>
            </a:pPr>
            <a:r>
              <a:rPr lang="en-US" sz="1400" dirty="0">
                <a:solidFill>
                  <a:srgbClr val="0065BD"/>
                </a:solidFill>
              </a:rPr>
              <a:t>3 gauss points</a:t>
            </a:r>
          </a:p>
          <a:p>
            <a:pPr marL="285750" indent="-285750">
              <a:buFont typeface="Arial" panose="020B0604020202020204" pitchFamily="34" charset="0"/>
              <a:buChar char="•"/>
            </a:pPr>
            <a:endParaRPr lang="en-US" sz="1400" dirty="0">
              <a:solidFill>
                <a:srgbClr val="0065BD"/>
              </a:solidFill>
            </a:endParaRPr>
          </a:p>
        </p:txBody>
      </p:sp>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50</a:t>
            </a:fld>
            <a:endParaRPr lang="de-DE" dirty="0"/>
          </a:p>
        </p:txBody>
      </p:sp>
      <p:sp>
        <p:nvSpPr>
          <p:cNvPr id="5" name="Titel 4"/>
          <p:cNvSpPr>
            <a:spLocks noGrp="1"/>
          </p:cNvSpPr>
          <p:nvPr>
            <p:ph type="title"/>
          </p:nvPr>
        </p:nvSpPr>
        <p:spPr/>
        <p:txBody>
          <a:bodyPr/>
          <a:lstStyle/>
          <a:p>
            <a:r>
              <a:rPr lang="de-DE" dirty="0"/>
              <a:t>Study of Euler buckling example (cont.)</a:t>
            </a:r>
          </a:p>
        </p:txBody>
      </p:sp>
      <p:sp>
        <p:nvSpPr>
          <p:cNvPr id="6" name="Content Placeholder 1"/>
          <p:cNvSpPr txBox="1">
            <a:spLocks/>
          </p:cNvSpPr>
          <p:nvPr/>
        </p:nvSpPr>
        <p:spPr bwMode="auto">
          <a:xfrm>
            <a:off x="358775" y="765175"/>
            <a:ext cx="8426450" cy="813447"/>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Deformation at the onset of instability</a:t>
            </a:r>
            <a:endParaRPr lang="de-DE" dirty="0"/>
          </a:p>
          <a:p>
            <a:pPr>
              <a:buClr>
                <a:srgbClr val="0065BD"/>
              </a:buClr>
              <a:buSzPct val="60000"/>
            </a:pPr>
            <a:br>
              <a:rPr lang="de-DE" dirty="0"/>
            </a:br>
            <a:endParaRPr lang="hu-HU" dirty="0"/>
          </a:p>
          <a:p>
            <a:pPr marL="457200" lvl="1" indent="0">
              <a:buFont typeface="Arial" pitchFamily="34" charset="0"/>
              <a:buNone/>
            </a:pPr>
            <a:endParaRPr lang="hu-HU" dirty="0"/>
          </a:p>
          <a:p>
            <a:pPr lvl="1"/>
            <a:endParaRPr lang="en-US" dirty="0"/>
          </a:p>
        </p:txBody>
      </p:sp>
      <p:pic>
        <p:nvPicPr>
          <p:cNvPr id="7" name="Picture 6"/>
          <p:cNvPicPr>
            <a:picLocks noChangeAspect="1"/>
          </p:cNvPicPr>
          <p:nvPr/>
        </p:nvPicPr>
        <p:blipFill rotWithShape="1">
          <a:blip r:embed="rId2"/>
          <a:srcRect r="74801"/>
          <a:stretch/>
        </p:blipFill>
        <p:spPr>
          <a:xfrm>
            <a:off x="363693" y="1035918"/>
            <a:ext cx="1499273" cy="3600000"/>
          </a:xfrm>
          <a:prstGeom prst="rect">
            <a:avLst/>
          </a:prstGeom>
        </p:spPr>
      </p:pic>
      <p:pic>
        <p:nvPicPr>
          <p:cNvPr id="10" name="Picture 9"/>
          <p:cNvPicPr>
            <a:picLocks noChangeAspect="1"/>
          </p:cNvPicPr>
          <p:nvPr/>
        </p:nvPicPr>
        <p:blipFill rotWithShape="1">
          <a:blip r:embed="rId2"/>
          <a:srcRect l="50935" r="24887"/>
          <a:stretch/>
        </p:blipFill>
        <p:spPr>
          <a:xfrm>
            <a:off x="2418328" y="1089083"/>
            <a:ext cx="1438528" cy="3600000"/>
          </a:xfrm>
          <a:prstGeom prst="rect">
            <a:avLst/>
          </a:prstGeom>
        </p:spPr>
      </p:pic>
      <p:pic>
        <p:nvPicPr>
          <p:cNvPr id="11" name="Picture 10"/>
          <p:cNvPicPr>
            <a:picLocks noChangeAspect="1"/>
          </p:cNvPicPr>
          <p:nvPr/>
        </p:nvPicPr>
        <p:blipFill rotWithShape="1">
          <a:blip r:embed="rId2"/>
          <a:srcRect l="24809" r="49945"/>
          <a:stretch/>
        </p:blipFill>
        <p:spPr>
          <a:xfrm>
            <a:off x="5226760" y="1034873"/>
            <a:ext cx="1502065" cy="3600000"/>
          </a:xfrm>
          <a:prstGeom prst="rect">
            <a:avLst/>
          </a:prstGeom>
        </p:spPr>
      </p:pic>
      <p:pic>
        <p:nvPicPr>
          <p:cNvPr id="12" name="Picture 11"/>
          <p:cNvPicPr>
            <a:picLocks noChangeAspect="1"/>
          </p:cNvPicPr>
          <p:nvPr/>
        </p:nvPicPr>
        <p:blipFill rotWithShape="1">
          <a:blip r:embed="rId2"/>
          <a:srcRect l="74787"/>
          <a:stretch/>
        </p:blipFill>
        <p:spPr>
          <a:xfrm>
            <a:off x="7290512" y="1034873"/>
            <a:ext cx="1500086" cy="3600000"/>
          </a:xfrm>
          <a:prstGeom prst="rect">
            <a:avLst/>
          </a:prstGeom>
        </p:spPr>
      </p:pic>
      <p:sp>
        <p:nvSpPr>
          <p:cNvPr id="13" name="Left Brace 12"/>
          <p:cNvSpPr/>
          <p:nvPr/>
        </p:nvSpPr>
        <p:spPr>
          <a:xfrm rot="16200000">
            <a:off x="2002334" y="3013801"/>
            <a:ext cx="275521" cy="3433523"/>
          </a:xfrm>
          <a:prstGeom prst="leftBrace">
            <a:avLst/>
          </a:prstGeom>
          <a:ln w="12700">
            <a:solidFill>
              <a:srgbClr val="0065B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17" name="Left Brace 16"/>
          <p:cNvSpPr/>
          <p:nvPr/>
        </p:nvSpPr>
        <p:spPr>
          <a:xfrm rot="16200000">
            <a:off x="6883711" y="3013814"/>
            <a:ext cx="275521" cy="3433523"/>
          </a:xfrm>
          <a:prstGeom prst="leftBrace">
            <a:avLst/>
          </a:prstGeom>
          <a:ln w="12700">
            <a:solidFill>
              <a:srgbClr val="0065B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19" name="Rounded Rectangle 20"/>
          <p:cNvSpPr/>
          <p:nvPr/>
        </p:nvSpPr>
        <p:spPr>
          <a:xfrm>
            <a:off x="5304710" y="4955032"/>
            <a:ext cx="3433523" cy="1105705"/>
          </a:xfrm>
          <a:prstGeom prst="roundRect">
            <a:avLst/>
          </a:prstGeom>
          <a:solidFill>
            <a:srgbClr val="98C6EA">
              <a:alpha val="50000"/>
            </a:srgbClr>
          </a:solidFill>
          <a:ln w="12700">
            <a:solidFill>
              <a:srgbClr val="0065B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65BD"/>
                </a:solidFill>
              </a:rPr>
              <a:t>DSG element</a:t>
            </a:r>
          </a:p>
          <a:p>
            <a:pPr marL="285750" indent="-285750">
              <a:buFont typeface="Arial" panose="020B0604020202020204" pitchFamily="34" charset="0"/>
              <a:buChar char="•"/>
            </a:pPr>
            <a:r>
              <a:rPr lang="en-US" sz="1400" dirty="0">
                <a:solidFill>
                  <a:srgbClr val="0065BD"/>
                </a:solidFill>
              </a:rPr>
              <a:t>5-parameter base</a:t>
            </a:r>
          </a:p>
          <a:p>
            <a:pPr marL="285750" indent="-285750">
              <a:buFont typeface="Arial" panose="020B0604020202020204" pitchFamily="34" charset="0"/>
              <a:buChar char="•"/>
            </a:pPr>
            <a:r>
              <a:rPr lang="en-US" sz="1400" dirty="0">
                <a:solidFill>
                  <a:srgbClr val="0065BD"/>
                </a:solidFill>
              </a:rPr>
              <a:t>DSG technology</a:t>
            </a:r>
          </a:p>
          <a:p>
            <a:pPr marL="285750" indent="-285750">
              <a:buFont typeface="Arial" panose="020B0604020202020204" pitchFamily="34" charset="0"/>
              <a:buChar char="•"/>
            </a:pPr>
            <a:r>
              <a:rPr lang="en-US" sz="1400" dirty="0">
                <a:solidFill>
                  <a:srgbClr val="0065BD"/>
                </a:solidFill>
              </a:rPr>
              <a:t>1 gauss point</a:t>
            </a:r>
          </a:p>
          <a:p>
            <a:pPr marL="285750" indent="-285750">
              <a:buFont typeface="Arial" panose="020B0604020202020204" pitchFamily="34" charset="0"/>
              <a:buChar char="•"/>
            </a:pPr>
            <a:endParaRPr lang="en-US" sz="1400" dirty="0">
              <a:solidFill>
                <a:srgbClr val="0065BD"/>
              </a:solidFill>
            </a:endParaRPr>
          </a:p>
        </p:txBody>
      </p:sp>
      <mc:AlternateContent xmlns:mc="http://schemas.openxmlformats.org/markup-compatibility/2006" xmlns:pslz="http://schemas.microsoft.com/office/powerpoint/2016/slidezoom">
        <mc:Choice Requires="pslz">
          <p:graphicFrame>
            <p:nvGraphicFramePr>
              <p:cNvPr id="8" name="Slide Zoom 7"/>
              <p:cNvGraphicFramePr>
                <a:graphicFrameLocks noChangeAspect="1"/>
              </p:cNvGraphicFramePr>
              <p:nvPr>
                <p:extLst>
                  <p:ext uri="{D42A27DB-BD31-4B8C-83A1-F6EECF244321}">
                    <p14:modId xmlns:p14="http://schemas.microsoft.com/office/powerpoint/2010/main" val="2534327808"/>
                  </p:ext>
                </p:extLst>
              </p:nvPr>
            </p:nvGraphicFramePr>
            <p:xfrm>
              <a:off x="7894674" y="6381750"/>
              <a:ext cx="561753" cy="421315"/>
            </p:xfrm>
            <a:graphic>
              <a:graphicData uri="http://schemas.microsoft.com/office/powerpoint/2016/slidezoom">
                <pslz:sldZm>
                  <pslz:sldZmObj sldId="273" cId="402254836">
                    <pslz:zmPr id="{2D2C0A2D-5FA9-45EF-8600-E4DA083003AC}" returnToParent="0" transitionDur="1000">
                      <p166:blipFill xmlns:p166="http://schemas.microsoft.com/office/powerpoint/2016/6/main">
                        <a:blip r:embed="rId3"/>
                        <a:stretch>
                          <a:fillRect/>
                        </a:stretch>
                      </p166:blipFill>
                      <p166:spPr xmlns:p166="http://schemas.microsoft.com/office/powerpoint/2016/6/main">
                        <a:xfrm>
                          <a:off x="0" y="0"/>
                          <a:ext cx="561753" cy="421315"/>
                        </a:xfrm>
                        <a:prstGeom prst="rect">
                          <a:avLst/>
                        </a:prstGeom>
                        <a:ln w="3175">
                          <a:solidFill>
                            <a:prstClr val="ltGray"/>
                          </a:solidFill>
                        </a:ln>
                      </p166:spPr>
                    </pslz:zmPr>
                  </pslz:sldZmObj>
                </pslz:sldZm>
              </a:graphicData>
            </a:graphic>
          </p:graphicFrame>
        </mc:Choice>
        <mc:Fallback xmlns="">
          <p:pic>
            <p:nvPicPr>
              <p:cNvPr id="8" name="Slide Zoom 7">
                <a:hlinkClick r:id="rId4" action="ppaction://hlinksldjump"/>
              </p:cNvPr>
              <p:cNvPicPr>
                <a:picLocks noGrp="1" noRot="1" noChangeAspect="1" noMove="1" noResize="1" noEditPoints="1" noAdjustHandles="1" noChangeArrowheads="1" noChangeShapeType="1"/>
              </p:cNvPicPr>
              <p:nvPr/>
            </p:nvPicPr>
            <p:blipFill>
              <a:blip r:embed="rId5"/>
              <a:stretch>
                <a:fillRect/>
              </a:stretch>
            </p:blipFill>
            <p:spPr>
              <a:xfrm>
                <a:off x="7894674" y="6381750"/>
                <a:ext cx="561753" cy="421315"/>
              </a:xfrm>
              <a:prstGeom prst="rect">
                <a:avLst/>
              </a:prstGeom>
              <a:ln w="3175">
                <a:solidFill>
                  <a:prstClr val="ltGray"/>
                </a:solidFill>
              </a:ln>
            </p:spPr>
          </p:pic>
        </mc:Fallback>
      </mc:AlternateContent>
    </p:spTree>
    <p:extLst>
      <p:ext uri="{BB962C8B-B14F-4D97-AF65-F5344CB8AC3E}">
        <p14:creationId xmlns:p14="http://schemas.microsoft.com/office/powerpoint/2010/main" val="3764150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6</a:t>
            </a:fld>
            <a:endParaRPr lang="de-DE" dirty="0"/>
          </a:p>
        </p:txBody>
      </p:sp>
      <p:sp>
        <p:nvSpPr>
          <p:cNvPr id="5" name="Titel 4"/>
          <p:cNvSpPr>
            <a:spLocks noGrp="1"/>
          </p:cNvSpPr>
          <p:nvPr>
            <p:ph type="title"/>
          </p:nvPr>
        </p:nvSpPr>
        <p:spPr/>
        <p:txBody>
          <a:bodyPr/>
          <a:lstStyle/>
          <a:p>
            <a:r>
              <a:rPr lang="de-DE" dirty="0"/>
              <a:t>Mechanical expression limitation: </a:t>
            </a:r>
            <a:r>
              <a:rPr lang="en-US" dirty="0"/>
              <a:t>mathematical shell models</a:t>
            </a:r>
            <a:br>
              <a:rPr lang="en-US" dirty="0"/>
            </a:br>
            <a:endParaRPr lang="de-DE" dirty="0"/>
          </a:p>
        </p:txBody>
      </p:sp>
      <mc:AlternateContent xmlns:mc="http://schemas.openxmlformats.org/markup-compatibility/2006" xmlns:a14="http://schemas.microsoft.com/office/drawing/2010/main">
        <mc:Choice Requires="a14">
          <p:sp>
            <p:nvSpPr>
              <p:cNvPr id="6" name="Content Placeholder 1"/>
              <p:cNvSpPr txBox="1">
                <a:spLocks/>
              </p:cNvSpPr>
              <p:nvPr/>
            </p:nvSpPr>
            <p:spPr bwMode="auto">
              <a:xfrm>
                <a:off x="358775" y="765175"/>
                <a:ext cx="8421688" cy="627871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5-parameter model:</a:t>
                </a:r>
                <a:br>
                  <a:rPr lang="de-DE" dirty="0"/>
                </a:br>
                <a:br>
                  <a:rPr lang="de-DE" dirty="0">
                    <a:solidFill>
                      <a:srgbClr val="0065BD"/>
                    </a:solidFill>
                  </a:rPr>
                </a:br>
                <a:br>
                  <a:rPr lang="de-DE" dirty="0">
                    <a:solidFill>
                      <a:srgbClr val="0065BD"/>
                    </a:solidFill>
                  </a:rPr>
                </a:br>
                <a:br>
                  <a:rPr lang="de-DE" dirty="0">
                    <a:solidFill>
                      <a:srgbClr val="0065BD"/>
                    </a:solidFill>
                  </a:rPr>
                </a:br>
                <a:br>
                  <a:rPr lang="de-DE" dirty="0">
                    <a:solidFill>
                      <a:srgbClr val="0065BD"/>
                    </a:solidFill>
                  </a:rPr>
                </a:br>
                <a:br>
                  <a:rPr lang="de-DE" dirty="0">
                    <a:solidFill>
                      <a:srgbClr val="0065BD"/>
                    </a:solidFill>
                  </a:rPr>
                </a:br>
                <a:br>
                  <a:rPr lang="de-DE" dirty="0">
                    <a:solidFill>
                      <a:srgbClr val="0065BD"/>
                    </a:solidFill>
                  </a:rPr>
                </a:br>
                <a:endParaRPr lang="de-DE" dirty="0">
                  <a:solidFill>
                    <a:srgbClr val="0065BD"/>
                  </a:solidFill>
                </a:endParaRPr>
              </a:p>
              <a:p>
                <a:pPr marL="185738" indent="-185738">
                  <a:buClr>
                    <a:srgbClr val="0065BD"/>
                  </a:buClr>
                  <a:buSzPct val="100000"/>
                  <a:buFont typeface="Arial" panose="020B0604020202020204" pitchFamily="34" charset="0"/>
                  <a:buChar char="•"/>
                </a:pPr>
                <a:r>
                  <a:rPr lang="de-DE" dirty="0"/>
                  <a:t>Kinematics:</a:t>
                </a:r>
              </a:p>
              <a:p>
                <a:pPr algn="ctr">
                  <a:buClr>
                    <a:srgbClr val="0065BD"/>
                  </a:buClr>
                  <a:buSzPct val="100000"/>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a:rPr lang="de-DE" i="1">
                              <a:latin typeface="Cambria Math" panose="02040503050406030204" pitchFamily="18" charset="0"/>
                              <a:ea typeface="Cambria Math" panose="02040503050406030204" pitchFamily="18" charset="0"/>
                            </a:rPr>
                            <m:t>𝜑</m:t>
                          </m:r>
                        </m:e>
                        <m:sub>
                          <m:r>
                            <a:rPr lang="en-AU" i="1">
                              <a:latin typeface="Cambria Math" panose="02040503050406030204" pitchFamily="18" charset="0"/>
                            </a:rPr>
                            <m:t>𝑥</m:t>
                          </m:r>
                        </m:sub>
                      </m:sSub>
                      <m:r>
                        <a:rPr lang="en-AU" i="1">
                          <a:latin typeface="Cambria Math" panose="02040503050406030204" pitchFamily="18" charset="0"/>
                        </a:rPr>
                        <m:t>=−</m:t>
                      </m:r>
                      <m:f>
                        <m:fPr>
                          <m:ctrlPr>
                            <a:rPr lang="en-AU" i="1">
                              <a:latin typeface="Cambria Math" panose="02040503050406030204" pitchFamily="18" charset="0"/>
                            </a:rPr>
                          </m:ctrlPr>
                        </m:fPr>
                        <m:num>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𝑤</m:t>
                          </m:r>
                        </m:num>
                        <m:den>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𝑥</m:t>
                          </m:r>
                        </m:den>
                      </m:f>
                      <m:r>
                        <a:rPr lang="en-AU" b="0" i="1" smtClean="0">
                          <a:latin typeface="Cambria Math" panose="02040503050406030204" pitchFamily="18" charset="0"/>
                          <a:ea typeface="Cambria Math" panose="02040503050406030204" pitchFamily="18" charset="0"/>
                        </a:rPr>
                        <m:t>+</m:t>
                      </m:r>
                      <m:sSub>
                        <m:sSubPr>
                          <m:ctrlPr>
                            <a:rPr lang="en-AU" b="0"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𝛾</m:t>
                          </m:r>
                        </m:e>
                        <m:sub>
                          <m:r>
                            <a:rPr lang="en-AU" b="0" i="1" smtClean="0">
                              <a:latin typeface="Cambria Math" panose="02040503050406030204" pitchFamily="18" charset="0"/>
                              <a:ea typeface="Cambria Math" panose="02040503050406030204" pitchFamily="18" charset="0"/>
                            </a:rPr>
                            <m:t>𝑥𝑧</m:t>
                          </m:r>
                        </m:sub>
                      </m:sSub>
                    </m:oMath>
                  </m:oMathPara>
                </a14:m>
                <a:endParaRPr lang="en-AU" dirty="0"/>
              </a:p>
              <a:p>
                <a:pPr marL="185738" indent="-185738">
                  <a:buClr>
                    <a:srgbClr val="0065BD"/>
                  </a:buClr>
                  <a:buSzPct val="100000"/>
                  <a:buFont typeface="Arial" panose="020B0604020202020204" pitchFamily="34" charset="0"/>
                  <a:buChar char="•"/>
                </a:pPr>
                <a:r>
                  <a:rPr lang="de-DE" dirty="0"/>
                  <a:t>Linear elastic small strains constitutive assumptions</a:t>
                </a:r>
              </a:p>
              <a:p>
                <a:pPr marL="185738" indent="-185738">
                  <a:buClr>
                    <a:srgbClr val="0065BD"/>
                  </a:buClr>
                  <a:buSzPct val="100000"/>
                  <a:buFont typeface="Arial" panose="020B0604020202020204" pitchFamily="34" charset="0"/>
                  <a:buChar char="•"/>
                </a:pPr>
                <a:endParaRPr lang="en-AU" dirty="0"/>
              </a:p>
              <a:p>
                <a:pPr marL="185738" indent="-185738">
                  <a:buClr>
                    <a:srgbClr val="0065BD"/>
                  </a:buClr>
                  <a:buSzPct val="100000"/>
                  <a:buFont typeface="Arial" panose="020B0604020202020204" pitchFamily="34" charset="0"/>
                  <a:buChar char="•"/>
                </a:pPr>
                <a:r>
                  <a:rPr lang="de-DE" dirty="0"/>
                  <a:t>Strain Tensor:</a:t>
                </a:r>
              </a:p>
              <a:p>
                <a:pPr>
                  <a:buClr>
                    <a:srgbClr val="0065BD"/>
                  </a:buClr>
                  <a:buSzPct val="100000"/>
                </a:pPr>
                <a14:m>
                  <m:oMathPara xmlns:m="http://schemas.openxmlformats.org/officeDocument/2006/math">
                    <m:oMathParaPr>
                      <m:jc m:val="centerGroup"/>
                    </m:oMathParaPr>
                    <m:oMath xmlns:m="http://schemas.openxmlformats.org/officeDocument/2006/math">
                      <m:sSub>
                        <m:sSubPr>
                          <m:ctrlPr>
                            <a:rPr lang="de-DE" i="1">
                              <a:latin typeface="Cambria Math" panose="02040503050406030204" pitchFamily="18" charset="0"/>
                            </a:rPr>
                          </m:ctrlPr>
                        </m:sSubPr>
                        <m:e>
                          <m:r>
                            <a:rPr lang="en-AU" i="1">
                              <a:latin typeface="Cambria Math" panose="02040503050406030204" pitchFamily="18" charset="0"/>
                            </a:rPr>
                            <m:t>𝐸</m:t>
                          </m:r>
                        </m:e>
                        <m:sub>
                          <m:r>
                            <a:rPr lang="de-DE" i="1">
                              <a:latin typeface="Cambria Math" panose="02040503050406030204" pitchFamily="18" charset="0"/>
                              <a:ea typeface="Cambria Math" panose="02040503050406030204" pitchFamily="18" charset="0"/>
                            </a:rPr>
                            <m:t>𝛼𝛽</m:t>
                          </m:r>
                        </m:sub>
                      </m:sSub>
                      <m:r>
                        <a:rPr lang="en-AU" i="1">
                          <a:latin typeface="Cambria Math" panose="02040503050406030204" pitchFamily="18" charset="0"/>
                        </a:rPr>
                        <m:t>=</m:t>
                      </m:r>
                      <m:sSub>
                        <m:sSubPr>
                          <m:ctrlPr>
                            <a:rPr lang="en-AU" i="1">
                              <a:latin typeface="Cambria Math" panose="02040503050406030204" pitchFamily="18" charset="0"/>
                            </a:rPr>
                          </m:ctrlPr>
                        </m:sSubPr>
                        <m:e>
                          <m:r>
                            <a:rPr lang="en-AU" i="1">
                              <a:latin typeface="Cambria Math" panose="02040503050406030204" pitchFamily="18" charset="0"/>
                              <a:ea typeface="Cambria Math" panose="02040503050406030204" pitchFamily="18" charset="0"/>
                            </a:rPr>
                            <m:t>𝜀</m:t>
                          </m:r>
                        </m:e>
                        <m:sub>
                          <m:r>
                            <a:rPr lang="en-AU" i="1">
                              <a:latin typeface="Cambria Math" panose="02040503050406030204" pitchFamily="18" charset="0"/>
                              <a:ea typeface="Cambria Math" panose="02040503050406030204" pitchFamily="18" charset="0"/>
                            </a:rPr>
                            <m:t>𝛼𝛽</m:t>
                          </m:r>
                        </m:sub>
                      </m:sSub>
                      <m:r>
                        <a:rPr lang="en-AU" i="1">
                          <a:latin typeface="Cambria Math" panose="02040503050406030204" pitchFamily="18" charset="0"/>
                        </a:rPr>
                        <m:t>+</m:t>
                      </m:r>
                      <m:sSup>
                        <m:sSupPr>
                          <m:ctrlPr>
                            <a:rPr lang="en-AU" i="1">
                              <a:latin typeface="Cambria Math" panose="02040503050406030204" pitchFamily="18" charset="0"/>
                            </a:rPr>
                          </m:ctrlPr>
                        </m:sSupPr>
                        <m:e>
                          <m:r>
                            <a:rPr lang="en-AU" i="1">
                              <a:latin typeface="Cambria Math" panose="02040503050406030204" pitchFamily="18" charset="0"/>
                              <a:ea typeface="Cambria Math" panose="02040503050406030204" pitchFamily="18" charset="0"/>
                            </a:rPr>
                            <m:t>𝜃</m:t>
                          </m:r>
                        </m:e>
                        <m:sup>
                          <m:r>
                            <a:rPr lang="en-AU" i="1">
                              <a:latin typeface="Cambria Math" panose="02040503050406030204" pitchFamily="18" charset="0"/>
                            </a:rPr>
                            <m:t>3</m:t>
                          </m:r>
                        </m:sup>
                      </m:sSup>
                      <m:sSub>
                        <m:sSubPr>
                          <m:ctrlPr>
                            <a:rPr lang="en-AU" i="1">
                              <a:latin typeface="Cambria Math" panose="02040503050406030204" pitchFamily="18" charset="0"/>
                            </a:rPr>
                          </m:ctrlPr>
                        </m:sSubPr>
                        <m:e>
                          <m:r>
                            <a:rPr lang="en-AU" i="1">
                              <a:latin typeface="Cambria Math" panose="02040503050406030204" pitchFamily="18" charset="0"/>
                              <a:ea typeface="Cambria Math" panose="02040503050406030204" pitchFamily="18" charset="0"/>
                            </a:rPr>
                            <m:t>𝜅</m:t>
                          </m:r>
                        </m:e>
                        <m:sub>
                          <m:r>
                            <a:rPr lang="en-AU" i="1">
                              <a:latin typeface="Cambria Math" panose="02040503050406030204" pitchFamily="18" charset="0"/>
                              <a:ea typeface="Cambria Math" panose="02040503050406030204" pitchFamily="18" charset="0"/>
                            </a:rPr>
                            <m:t>𝛼𝛽</m:t>
                          </m:r>
                        </m:sub>
                      </m:sSub>
                      <m:r>
                        <a:rPr lang="en-AU" i="1">
                          <a:latin typeface="Cambria Math" panose="02040503050406030204" pitchFamily="18" charset="0"/>
                          <a:ea typeface="Cambria Math" panose="02040503050406030204" pitchFamily="18" charset="0"/>
                        </a:rPr>
                        <m:t>,  </m:t>
                      </m:r>
                      <m:sSub>
                        <m:sSubPr>
                          <m:ctrlPr>
                            <a:rPr lang="de-DE" i="1">
                              <a:latin typeface="Cambria Math" panose="02040503050406030204" pitchFamily="18" charset="0"/>
                            </a:rPr>
                          </m:ctrlPr>
                        </m:sSubPr>
                        <m:e>
                          <m:r>
                            <a:rPr lang="en-AU" i="1">
                              <a:latin typeface="Cambria Math" panose="02040503050406030204" pitchFamily="18" charset="0"/>
                            </a:rPr>
                            <m:t>𝐸</m:t>
                          </m:r>
                        </m:e>
                        <m:sub>
                          <m:r>
                            <a:rPr lang="de-DE" i="1">
                              <a:latin typeface="Cambria Math" panose="02040503050406030204" pitchFamily="18" charset="0"/>
                              <a:ea typeface="Cambria Math" panose="02040503050406030204" pitchFamily="18" charset="0"/>
                            </a:rPr>
                            <m:t>𝛼</m:t>
                          </m:r>
                          <m:r>
                            <a:rPr lang="en-AU" i="1">
                              <a:latin typeface="Cambria Math" panose="02040503050406030204" pitchFamily="18" charset="0"/>
                              <a:ea typeface="Cambria Math" panose="02040503050406030204" pitchFamily="18" charset="0"/>
                            </a:rPr>
                            <m:t>3</m:t>
                          </m:r>
                        </m:sub>
                      </m:sSub>
                      <m:r>
                        <a:rPr lang="en-AU" i="1">
                          <a:latin typeface="Cambria Math" panose="02040503050406030204" pitchFamily="18" charset="0"/>
                        </a:rPr>
                        <m:t>=</m:t>
                      </m:r>
                      <m:sSub>
                        <m:sSubPr>
                          <m:ctrlPr>
                            <a:rPr lang="en-AU" i="1">
                              <a:latin typeface="Cambria Math" panose="02040503050406030204" pitchFamily="18" charset="0"/>
                            </a:rPr>
                          </m:ctrlPr>
                        </m:sSubPr>
                        <m:e>
                          <m:f>
                            <m:fPr>
                              <m:ctrlPr>
                                <a:rPr lang="en-AU" i="1">
                                  <a:latin typeface="Cambria Math" panose="02040503050406030204" pitchFamily="18" charset="0"/>
                                </a:rPr>
                              </m:ctrlPr>
                            </m:fPr>
                            <m:num>
                              <m:r>
                                <a:rPr lang="en-AU" i="1">
                                  <a:latin typeface="Cambria Math" panose="02040503050406030204" pitchFamily="18" charset="0"/>
                                </a:rPr>
                                <m:t>1</m:t>
                              </m:r>
                            </m:num>
                            <m:den>
                              <m:r>
                                <a:rPr lang="en-AU" i="1">
                                  <a:latin typeface="Cambria Math" panose="02040503050406030204" pitchFamily="18" charset="0"/>
                                </a:rPr>
                                <m:t>2</m:t>
                              </m:r>
                            </m:den>
                          </m:f>
                          <m:r>
                            <a:rPr lang="en-AU" i="1">
                              <a:latin typeface="Cambria Math" panose="02040503050406030204" pitchFamily="18" charset="0"/>
                              <a:ea typeface="Cambria Math" panose="02040503050406030204" pitchFamily="18" charset="0"/>
                            </a:rPr>
                            <m:t>𝛾</m:t>
                          </m:r>
                        </m:e>
                        <m:sub>
                          <m:r>
                            <a:rPr lang="en-AU" i="1">
                              <a:latin typeface="Cambria Math" panose="02040503050406030204" pitchFamily="18" charset="0"/>
                              <a:ea typeface="Cambria Math" panose="02040503050406030204" pitchFamily="18" charset="0"/>
                            </a:rPr>
                            <m:t>3</m:t>
                          </m:r>
                          <m:r>
                            <a:rPr lang="en-AU" i="1">
                              <a:latin typeface="Cambria Math" panose="02040503050406030204" pitchFamily="18" charset="0"/>
                              <a:ea typeface="Cambria Math" panose="02040503050406030204" pitchFamily="18" charset="0"/>
                            </a:rPr>
                            <m:t>𝛽</m:t>
                          </m:r>
                        </m:sub>
                      </m:sSub>
                      <m:r>
                        <a:rPr lang="en-AU" b="0" i="1" smtClean="0">
                          <a:latin typeface="Cambria Math" panose="02040503050406030204" pitchFamily="18" charset="0"/>
                          <a:ea typeface="Cambria Math" panose="02040503050406030204" pitchFamily="18" charset="0"/>
                        </a:rPr>
                        <m:t>,  </m:t>
                      </m:r>
                      <m:sSub>
                        <m:sSubPr>
                          <m:ctrlPr>
                            <a:rPr lang="de-DE" i="1">
                              <a:latin typeface="Cambria Math" panose="02040503050406030204" pitchFamily="18" charset="0"/>
                            </a:rPr>
                          </m:ctrlPr>
                        </m:sSubPr>
                        <m:e>
                          <m:r>
                            <a:rPr lang="en-AU" i="1">
                              <a:latin typeface="Cambria Math" panose="02040503050406030204" pitchFamily="18" charset="0"/>
                            </a:rPr>
                            <m:t>𝐸</m:t>
                          </m:r>
                        </m:e>
                        <m:sub>
                          <m:r>
                            <a:rPr lang="en-AU" b="0" i="1" smtClean="0">
                              <a:latin typeface="Cambria Math" panose="02040503050406030204" pitchFamily="18" charset="0"/>
                            </a:rPr>
                            <m:t>3</m:t>
                          </m:r>
                          <m:r>
                            <a:rPr lang="en-AU" i="1">
                              <a:latin typeface="Cambria Math" panose="02040503050406030204" pitchFamily="18" charset="0"/>
                              <a:ea typeface="Cambria Math" panose="02040503050406030204" pitchFamily="18" charset="0"/>
                            </a:rPr>
                            <m:t>3</m:t>
                          </m:r>
                        </m:sub>
                      </m:sSub>
                      <m:r>
                        <a:rPr lang="en-AU" i="1">
                          <a:latin typeface="Cambria Math" panose="02040503050406030204" pitchFamily="18" charset="0"/>
                        </a:rPr>
                        <m:t>=</m:t>
                      </m:r>
                      <m:r>
                        <a:rPr lang="en-AU" b="0" i="1" smtClean="0">
                          <a:latin typeface="Cambria Math" panose="02040503050406030204" pitchFamily="18" charset="0"/>
                        </a:rPr>
                        <m:t>0</m:t>
                      </m:r>
                    </m:oMath>
                  </m:oMathPara>
                </a14:m>
                <a:endParaRPr lang="en-AU" dirty="0"/>
              </a:p>
              <a:p>
                <a:pPr marL="185738" indent="-185738">
                  <a:buClr>
                    <a:srgbClr val="0065BD"/>
                  </a:buClr>
                  <a:buSzPct val="100000"/>
                  <a:buFont typeface="Arial" panose="020B0604020202020204" pitchFamily="34" charset="0"/>
                  <a:buChar char="•"/>
                </a:pPr>
                <a:r>
                  <a:rPr lang="de-DE" dirty="0"/>
                  <a:t>Internal virtual work:</a:t>
                </a:r>
              </a:p>
              <a:p>
                <a:pPr>
                  <a:buClr>
                    <a:srgbClr val="0065BD"/>
                  </a:buClr>
                  <a:buSzPct val="100000"/>
                </a:pPr>
                <a14:m>
                  <m:oMathPara xmlns:m="http://schemas.openxmlformats.org/officeDocument/2006/math">
                    <m:oMathParaPr>
                      <m:jc m:val="centerGroup"/>
                    </m:oMathParaPr>
                    <m:oMath xmlns:m="http://schemas.openxmlformats.org/officeDocument/2006/math">
                      <m:r>
                        <a:rPr lang="en-AU" i="1">
                          <a:latin typeface="Cambria Math" panose="02040503050406030204" pitchFamily="18" charset="0"/>
                        </a:rPr>
                        <m:t>−</m:t>
                      </m:r>
                      <m:sSub>
                        <m:sSubPr>
                          <m:ctrlPr>
                            <a:rPr lang="el-GR" i="1">
                              <a:latin typeface="Cambria Math" panose="02040503050406030204" pitchFamily="18" charset="0"/>
                              <a:ea typeface="Cambria Math" panose="02040503050406030204" pitchFamily="18" charset="0"/>
                            </a:rPr>
                          </m:ctrlPr>
                        </m:sSubPr>
                        <m:e>
                          <m:r>
                            <a:rPr lang="en-AU" i="1">
                              <a:latin typeface="Cambria Math" panose="02040503050406030204" pitchFamily="18" charset="0"/>
                              <a:ea typeface="Cambria Math" panose="02040503050406030204" pitchFamily="18" charset="0"/>
                            </a:rPr>
                            <m:t>𝛿</m:t>
                          </m:r>
                          <m:r>
                            <m:rPr>
                              <m:sty m:val="p"/>
                            </m:rPr>
                            <a:rPr lang="el-GR" i="1">
                              <a:latin typeface="Cambria Math" panose="02040503050406030204" pitchFamily="18" charset="0"/>
                              <a:ea typeface="Cambria Math" panose="02040503050406030204" pitchFamily="18" charset="0"/>
                            </a:rPr>
                            <m:t>Π</m:t>
                          </m:r>
                        </m:e>
                        <m:sub>
                          <m:r>
                            <a:rPr lang="en-AU" i="1">
                              <a:latin typeface="Cambria Math" panose="02040503050406030204" pitchFamily="18" charset="0"/>
                              <a:ea typeface="Cambria Math" panose="02040503050406030204" pitchFamily="18" charset="0"/>
                            </a:rPr>
                            <m:t>𝑖𝑛𝑡</m:t>
                          </m:r>
                        </m:sub>
                      </m:sSub>
                      <m:r>
                        <a:rPr lang="en-AU" i="1">
                          <a:latin typeface="Cambria Math" panose="02040503050406030204" pitchFamily="18" charset="0"/>
                          <a:ea typeface="Cambria Math" panose="02040503050406030204" pitchFamily="18" charset="0"/>
                        </a:rPr>
                        <m:t>=</m:t>
                      </m:r>
                      <m:nary>
                        <m:naryPr>
                          <m:ctrlPr>
                            <a:rPr lang="en-AU" i="1">
                              <a:latin typeface="Cambria Math" panose="02040503050406030204" pitchFamily="18" charset="0"/>
                              <a:ea typeface="Cambria Math" panose="02040503050406030204" pitchFamily="18" charset="0"/>
                            </a:rPr>
                          </m:ctrlPr>
                        </m:naryPr>
                        <m:sub>
                          <m:r>
                            <m:rPr>
                              <m:sty m:val="p"/>
                              <m:brk m:alnAt="23"/>
                            </m:rPr>
                            <a:rPr lang="el-GR" i="1">
                              <a:latin typeface="Cambria Math" panose="02040503050406030204" pitchFamily="18" charset="0"/>
                              <a:ea typeface="Cambria Math" panose="02040503050406030204" pitchFamily="18" charset="0"/>
                            </a:rPr>
                            <m:t>Ω</m:t>
                          </m:r>
                        </m:sub>
                        <m:sup/>
                        <m:e>
                          <m:r>
                            <a:rPr lang="en-AU" b="1" i="1">
                              <a:latin typeface="Cambria Math" panose="02040503050406030204" pitchFamily="18" charset="0"/>
                              <a:ea typeface="Cambria Math" panose="02040503050406030204" pitchFamily="18" charset="0"/>
                            </a:rPr>
                            <m:t>𝜺</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b="1" i="1">
                                  <a:latin typeface="Cambria Math" panose="02040503050406030204" pitchFamily="18" charset="0"/>
                                  <a:ea typeface="Cambria Math" panose="02040503050406030204" pitchFamily="18" charset="0"/>
                                </a:rPr>
                                <m:t>𝑪</m:t>
                              </m:r>
                            </m:e>
                            <m:sub>
                              <m:r>
                                <a:rPr lang="en-AU" i="1">
                                  <a:latin typeface="Cambria Math" panose="02040503050406030204" pitchFamily="18" charset="0"/>
                                  <a:ea typeface="Cambria Math" panose="02040503050406030204" pitchFamily="18" charset="0"/>
                                </a:rPr>
                                <m:t>𝑚𝑒𝑚</m:t>
                              </m:r>
                            </m:sub>
                          </m:sSub>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𝛿</m:t>
                          </m:r>
                          <m:r>
                            <a:rPr lang="en-AU" b="1" i="1">
                              <a:latin typeface="Cambria Math" panose="02040503050406030204" pitchFamily="18" charset="0"/>
                              <a:ea typeface="Cambria Math" panose="02040503050406030204" pitchFamily="18" charset="0"/>
                            </a:rPr>
                            <m:t>𝜺</m:t>
                          </m:r>
                          <m:r>
                            <a:rPr lang="en-AU" b="1" i="1">
                              <a:latin typeface="Cambria Math" panose="02040503050406030204" pitchFamily="18" charset="0"/>
                              <a:ea typeface="Cambria Math" panose="02040503050406030204" pitchFamily="18" charset="0"/>
                            </a:rPr>
                            <m:t> </m:t>
                          </m:r>
                          <m:r>
                            <a:rPr lang="en-AU" i="1">
                              <a:latin typeface="Cambria Math" panose="02040503050406030204" pitchFamily="18" charset="0"/>
                              <a:ea typeface="Cambria Math" panose="02040503050406030204" pitchFamily="18" charset="0"/>
                            </a:rPr>
                            <m:t>𝑑</m:t>
                          </m:r>
                          <m:r>
                            <m:rPr>
                              <m:sty m:val="p"/>
                            </m:rPr>
                            <a:rPr lang="el-GR" i="1">
                              <a:latin typeface="Cambria Math" panose="02040503050406030204" pitchFamily="18" charset="0"/>
                              <a:ea typeface="Cambria Math" panose="02040503050406030204" pitchFamily="18" charset="0"/>
                            </a:rPr>
                            <m:t>Ω</m:t>
                          </m:r>
                        </m:e>
                      </m:nary>
                      <m:r>
                        <a:rPr lang="en-AU" i="1">
                          <a:latin typeface="Cambria Math" panose="02040503050406030204" pitchFamily="18" charset="0"/>
                          <a:ea typeface="Cambria Math" panose="02040503050406030204" pitchFamily="18" charset="0"/>
                        </a:rPr>
                        <m:t>+</m:t>
                      </m:r>
                      <m:nary>
                        <m:naryPr>
                          <m:ctrlPr>
                            <a:rPr lang="en-AU" i="1">
                              <a:latin typeface="Cambria Math" panose="02040503050406030204" pitchFamily="18" charset="0"/>
                              <a:ea typeface="Cambria Math" panose="02040503050406030204" pitchFamily="18" charset="0"/>
                            </a:rPr>
                          </m:ctrlPr>
                        </m:naryPr>
                        <m:sub>
                          <m:r>
                            <m:rPr>
                              <m:sty m:val="p"/>
                              <m:brk m:alnAt="23"/>
                            </m:rPr>
                            <a:rPr lang="el-GR" i="1">
                              <a:latin typeface="Cambria Math" panose="02040503050406030204" pitchFamily="18" charset="0"/>
                              <a:ea typeface="Cambria Math" panose="02040503050406030204" pitchFamily="18" charset="0"/>
                            </a:rPr>
                            <m:t>Ω</m:t>
                          </m:r>
                        </m:sub>
                        <m:sup/>
                        <m:e>
                          <m:r>
                            <a:rPr lang="en-AU" b="1" i="1">
                              <a:latin typeface="Cambria Math" panose="02040503050406030204" pitchFamily="18" charset="0"/>
                              <a:ea typeface="Cambria Math" panose="02040503050406030204" pitchFamily="18" charset="0"/>
                            </a:rPr>
                            <m:t>𝜿</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b="1" i="1">
                                  <a:latin typeface="Cambria Math" panose="02040503050406030204" pitchFamily="18" charset="0"/>
                                  <a:ea typeface="Cambria Math" panose="02040503050406030204" pitchFamily="18" charset="0"/>
                                </a:rPr>
                                <m:t>𝑪</m:t>
                              </m:r>
                            </m:e>
                            <m:sub>
                              <m:r>
                                <a:rPr lang="en-AU" i="1">
                                  <a:latin typeface="Cambria Math" panose="02040503050406030204" pitchFamily="18" charset="0"/>
                                  <a:ea typeface="Cambria Math" panose="02040503050406030204" pitchFamily="18" charset="0"/>
                                </a:rPr>
                                <m:t>𝑏𝑒𝑛𝑑</m:t>
                              </m:r>
                            </m:sub>
                          </m:sSub>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𝛿</m:t>
                          </m:r>
                          <m:r>
                            <a:rPr lang="en-AU" b="1" i="1">
                              <a:latin typeface="Cambria Math" panose="02040503050406030204" pitchFamily="18" charset="0"/>
                              <a:ea typeface="Cambria Math" panose="02040503050406030204" pitchFamily="18" charset="0"/>
                            </a:rPr>
                            <m:t>𝜿</m:t>
                          </m:r>
                          <m:r>
                            <a:rPr lang="en-AU" b="1" i="1">
                              <a:latin typeface="Cambria Math" panose="02040503050406030204" pitchFamily="18" charset="0"/>
                              <a:ea typeface="Cambria Math" panose="02040503050406030204" pitchFamily="18" charset="0"/>
                            </a:rPr>
                            <m:t> </m:t>
                          </m:r>
                          <m:r>
                            <a:rPr lang="en-AU" i="1">
                              <a:latin typeface="Cambria Math" panose="02040503050406030204" pitchFamily="18" charset="0"/>
                              <a:ea typeface="Cambria Math" panose="02040503050406030204" pitchFamily="18" charset="0"/>
                            </a:rPr>
                            <m:t>𝑑</m:t>
                          </m:r>
                          <m:r>
                            <m:rPr>
                              <m:sty m:val="p"/>
                            </m:rPr>
                            <a:rPr lang="el-GR" i="1">
                              <a:latin typeface="Cambria Math" panose="02040503050406030204" pitchFamily="18" charset="0"/>
                              <a:ea typeface="Cambria Math" panose="02040503050406030204" pitchFamily="18" charset="0"/>
                            </a:rPr>
                            <m:t>Ω</m:t>
                          </m:r>
                          <m:r>
                            <a:rPr lang="en-AU" i="1">
                              <a:latin typeface="Cambria Math" panose="02040503050406030204" pitchFamily="18" charset="0"/>
                              <a:ea typeface="Cambria Math" panose="02040503050406030204" pitchFamily="18" charset="0"/>
                            </a:rPr>
                            <m:t> </m:t>
                          </m:r>
                        </m:e>
                      </m:nary>
                      <m:r>
                        <a:rPr lang="en-AU" i="1">
                          <a:latin typeface="Cambria Math" panose="02040503050406030204" pitchFamily="18" charset="0"/>
                          <a:ea typeface="Cambria Math" panose="02040503050406030204" pitchFamily="18" charset="0"/>
                        </a:rPr>
                        <m:t>+</m:t>
                      </m:r>
                      <m:nary>
                        <m:naryPr>
                          <m:ctrlPr>
                            <a:rPr lang="en-AU" i="1">
                              <a:latin typeface="Cambria Math" panose="02040503050406030204" pitchFamily="18" charset="0"/>
                              <a:ea typeface="Cambria Math" panose="02040503050406030204" pitchFamily="18" charset="0"/>
                            </a:rPr>
                          </m:ctrlPr>
                        </m:naryPr>
                        <m:sub>
                          <m:r>
                            <m:rPr>
                              <m:sty m:val="p"/>
                              <m:brk m:alnAt="23"/>
                            </m:rPr>
                            <a:rPr lang="el-GR" i="1">
                              <a:latin typeface="Cambria Math" panose="02040503050406030204" pitchFamily="18" charset="0"/>
                              <a:ea typeface="Cambria Math" panose="02040503050406030204" pitchFamily="18" charset="0"/>
                            </a:rPr>
                            <m:t>Ω</m:t>
                          </m:r>
                        </m:sub>
                        <m:sup/>
                        <m:e>
                          <m:r>
                            <a:rPr lang="en-AU" b="1" i="1">
                              <a:latin typeface="Cambria Math" panose="02040503050406030204" pitchFamily="18" charset="0"/>
                              <a:ea typeface="Cambria Math" panose="02040503050406030204" pitchFamily="18" charset="0"/>
                            </a:rPr>
                            <m:t>𝜸</m:t>
                          </m:r>
                          <m: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a:rPr lang="en-AU" b="1" i="1">
                                  <a:latin typeface="Cambria Math" panose="02040503050406030204" pitchFamily="18" charset="0"/>
                                  <a:ea typeface="Cambria Math" panose="02040503050406030204" pitchFamily="18" charset="0"/>
                                </a:rPr>
                                <m:t>𝑪</m:t>
                              </m:r>
                            </m:e>
                            <m:sub>
                              <m:r>
                                <a:rPr lang="en-AU" i="1">
                                  <a:latin typeface="Cambria Math" panose="02040503050406030204" pitchFamily="18" charset="0"/>
                                  <a:ea typeface="Cambria Math" panose="02040503050406030204" pitchFamily="18" charset="0"/>
                                </a:rPr>
                                <m:t>𝑠h𝑒𝑎𝑟</m:t>
                              </m:r>
                            </m:sub>
                          </m:sSub>
                          <m: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𝛿</m:t>
                          </m:r>
                          <m:r>
                            <a:rPr lang="en-AU" b="1" i="1">
                              <a:latin typeface="Cambria Math" panose="02040503050406030204" pitchFamily="18" charset="0"/>
                              <a:ea typeface="Cambria Math" panose="02040503050406030204" pitchFamily="18" charset="0"/>
                            </a:rPr>
                            <m:t>𝜸</m:t>
                          </m:r>
                          <m:r>
                            <a:rPr lang="en-AU" b="1" i="1">
                              <a:latin typeface="Cambria Math" panose="02040503050406030204" pitchFamily="18" charset="0"/>
                              <a:ea typeface="Cambria Math" panose="02040503050406030204" pitchFamily="18" charset="0"/>
                            </a:rPr>
                            <m:t> </m:t>
                          </m:r>
                          <m:r>
                            <a:rPr lang="en-AU" i="1">
                              <a:latin typeface="Cambria Math" panose="02040503050406030204" pitchFamily="18" charset="0"/>
                              <a:ea typeface="Cambria Math" panose="02040503050406030204" pitchFamily="18" charset="0"/>
                            </a:rPr>
                            <m:t>𝑑</m:t>
                          </m:r>
                          <m:r>
                            <m:rPr>
                              <m:sty m:val="p"/>
                            </m:rPr>
                            <a:rPr lang="el-GR" i="1">
                              <a:latin typeface="Cambria Math" panose="02040503050406030204" pitchFamily="18" charset="0"/>
                              <a:ea typeface="Cambria Math" panose="02040503050406030204" pitchFamily="18" charset="0"/>
                            </a:rPr>
                            <m:t>Ω</m:t>
                          </m:r>
                          <m:r>
                            <a:rPr lang="en-AU" i="1">
                              <a:latin typeface="Cambria Math" panose="02040503050406030204" pitchFamily="18" charset="0"/>
                              <a:ea typeface="Cambria Math" panose="02040503050406030204" pitchFamily="18" charset="0"/>
                            </a:rPr>
                            <m:t> </m:t>
                          </m:r>
                        </m:e>
                      </m:nary>
                    </m:oMath>
                  </m:oMathPara>
                </a14:m>
                <a:endParaRPr lang="en-AU" dirty="0"/>
              </a:p>
            </p:txBody>
          </p:sp>
        </mc:Choice>
        <mc:Fallback xmlns="">
          <p:sp>
            <p:nvSpPr>
              <p:cNvPr id="6" name="Content Placeholder 1"/>
              <p:cNvSpPr txBox="1">
                <a:spLocks noRot="1" noChangeAspect="1" noMove="1" noResize="1" noEditPoints="1" noAdjustHandles="1" noChangeArrowheads="1" noChangeShapeType="1" noTextEdit="1"/>
              </p:cNvSpPr>
              <p:nvPr/>
            </p:nvSpPr>
            <p:spPr bwMode="auto">
              <a:xfrm>
                <a:off x="358775" y="765175"/>
                <a:ext cx="8421688" cy="6278710"/>
              </a:xfrm>
              <a:prstGeom prst="rect">
                <a:avLst/>
              </a:prstGeom>
              <a:blipFill>
                <a:blip r:embed="rId2"/>
                <a:stretch>
                  <a:fillRect l="-1303" t="-486"/>
                </a:stretch>
              </a:blipFill>
              <a:ln w="9525">
                <a:noFill/>
                <a:miter lim="800000"/>
                <a:headEnd/>
                <a:tailEnd/>
              </a:ln>
            </p:spPr>
            <p:txBody>
              <a:bodyPr/>
              <a:lstStyle/>
              <a:p>
                <a:r>
                  <a:rPr lang="en-AU">
                    <a:noFill/>
                  </a:rPr>
                  <a:t> </a:t>
                </a:r>
              </a:p>
            </p:txBody>
          </p:sp>
        </mc:Fallback>
      </mc:AlternateContent>
      <p:sp>
        <p:nvSpPr>
          <p:cNvPr id="2" name="TextBox 1"/>
          <p:cNvSpPr txBox="1"/>
          <p:nvPr/>
        </p:nvSpPr>
        <p:spPr>
          <a:xfrm>
            <a:off x="5369441" y="3343315"/>
            <a:ext cx="4008475" cy="307777"/>
          </a:xfrm>
          <a:prstGeom prst="rect">
            <a:avLst/>
          </a:prstGeom>
          <a:noFill/>
        </p:spPr>
        <p:txBody>
          <a:bodyPr wrap="square" rtlCol="0">
            <a:spAutoFit/>
          </a:bodyPr>
          <a:lstStyle/>
          <a:p>
            <a:r>
              <a:rPr lang="en-AU" sz="1400" i="1" dirty="0"/>
              <a:t>Additional rotation parameters necessary</a:t>
            </a:r>
          </a:p>
        </p:txBody>
      </p:sp>
      <p:pic>
        <p:nvPicPr>
          <p:cNvPr id="8" name="Picture 7"/>
          <p:cNvPicPr>
            <a:picLocks noChangeAspect="1"/>
          </p:cNvPicPr>
          <p:nvPr/>
        </p:nvPicPr>
        <p:blipFill>
          <a:blip r:embed="rId3"/>
          <a:stretch>
            <a:fillRect/>
          </a:stretch>
        </p:blipFill>
        <p:spPr>
          <a:xfrm>
            <a:off x="2417699" y="891938"/>
            <a:ext cx="4308601" cy="2095173"/>
          </a:xfrm>
          <a:prstGeom prst="rect">
            <a:avLst/>
          </a:prstGeom>
        </p:spPr>
      </p:pic>
    </p:spTree>
    <p:extLst>
      <p:ext uri="{BB962C8B-B14F-4D97-AF65-F5344CB8AC3E}">
        <p14:creationId xmlns:p14="http://schemas.microsoft.com/office/powerpoint/2010/main" val="2747460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7</a:t>
            </a:fld>
            <a:endParaRPr lang="de-DE" dirty="0"/>
          </a:p>
        </p:txBody>
      </p:sp>
      <p:sp>
        <p:nvSpPr>
          <p:cNvPr id="5" name="Titel 4"/>
          <p:cNvSpPr>
            <a:spLocks noGrp="1"/>
          </p:cNvSpPr>
          <p:nvPr>
            <p:ph type="title"/>
          </p:nvPr>
        </p:nvSpPr>
        <p:spPr/>
        <p:txBody>
          <a:bodyPr/>
          <a:lstStyle/>
          <a:p>
            <a:r>
              <a:rPr lang="de-DE" dirty="0"/>
              <a:t>Mechanical expression limitation: artificial locking effects</a:t>
            </a:r>
          </a:p>
        </p:txBody>
      </p:sp>
      <mc:AlternateContent xmlns:mc="http://schemas.openxmlformats.org/markup-compatibility/2006" xmlns:a14="http://schemas.microsoft.com/office/drawing/2010/main">
        <mc:Choice Requires="a14">
          <p:sp>
            <p:nvSpPr>
              <p:cNvPr id="6" name="Content Placeholder 1"/>
              <p:cNvSpPr txBox="1">
                <a:spLocks/>
              </p:cNvSpPr>
              <p:nvPr/>
            </p:nvSpPr>
            <p:spPr bwMode="auto">
              <a:xfrm>
                <a:off x="358775" y="765175"/>
                <a:ext cx="8426450" cy="561657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Locking:</a:t>
                </a:r>
              </a:p>
              <a:p>
                <a:pPr marL="185738" indent="-185738">
                  <a:buClr>
                    <a:srgbClr val="0065BD"/>
                  </a:buClr>
                  <a:buSzPct val="100000"/>
                  <a:buFont typeface="Arial" panose="020B0604020202020204" pitchFamily="34" charset="0"/>
                  <a:buChar char="•"/>
                </a:pPr>
                <a:r>
                  <a:rPr lang="de-DE" dirty="0"/>
                  <a:t>Arises from transition to low order finite elements</a:t>
                </a:r>
                <a:br>
                  <a:rPr lang="de-DE" dirty="0"/>
                </a:br>
                <a:endParaRPr lang="de-DE" dirty="0"/>
              </a:p>
              <a:p>
                <a:pPr marL="185738" indent="-185738">
                  <a:buClr>
                    <a:srgbClr val="0065BD"/>
                  </a:buClr>
                  <a:buSzPct val="100000"/>
                  <a:buFont typeface="Arial" panose="020B0604020202020204" pitchFamily="34" charset="0"/>
                  <a:buChar char="•"/>
                </a:pPr>
                <a:r>
                  <a:rPr lang="de-DE" dirty="0"/>
                  <a:t>Transverse shear locking</a:t>
                </a:r>
              </a:p>
              <a:p>
                <a:pPr marL="361951" lvl="1" indent="-185738">
                  <a:buClr>
                    <a:srgbClr val="0065BD"/>
                  </a:buClr>
                  <a:buSzPct val="100000"/>
                </a:pPr>
                <a:r>
                  <a:rPr lang="de-DE" dirty="0"/>
                  <a:t>Spurious over-allocation of shear strain energy: </a:t>
                </a:r>
                <a14:m>
                  <m:oMath xmlns:m="http://schemas.openxmlformats.org/officeDocument/2006/math">
                    <m:sSub>
                      <m:sSubPr>
                        <m:ctrlPr>
                          <a:rPr lang="de-DE"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Π</m:t>
                        </m:r>
                      </m:e>
                      <m:sub>
                        <m:r>
                          <a:rPr lang="en-AU" b="0" i="1" smtClean="0">
                            <a:latin typeface="Cambria Math" panose="02040503050406030204" pitchFamily="18" charset="0"/>
                          </a:rPr>
                          <m:t>𝑏𝑒𝑛𝑑</m:t>
                        </m:r>
                      </m:sub>
                    </m:sSub>
                    <m:r>
                      <a:rPr lang="de-DE" i="1" smtClean="0">
                        <a:latin typeface="Cambria Math" panose="02040503050406030204" pitchFamily="18" charset="0"/>
                        <a:ea typeface="Cambria Math" panose="02040503050406030204" pitchFamily="18" charset="0"/>
                      </a:rPr>
                      <m:t>∝</m:t>
                    </m:r>
                    <m:sSup>
                      <m:sSupPr>
                        <m:ctrlPr>
                          <a:rPr lang="de-DE" i="1" smtClean="0">
                            <a:latin typeface="Cambria Math" panose="02040503050406030204" pitchFamily="18" charset="0"/>
                            <a:ea typeface="Cambria Math" panose="02040503050406030204" pitchFamily="18" charset="0"/>
                          </a:rPr>
                        </m:ctrlPr>
                      </m:sSupPr>
                      <m:e>
                        <m:r>
                          <a:rPr lang="en-AU" b="0" i="1" smtClean="0">
                            <a:latin typeface="Cambria Math" panose="02040503050406030204" pitchFamily="18" charset="0"/>
                            <a:ea typeface="Cambria Math" panose="02040503050406030204" pitchFamily="18" charset="0"/>
                          </a:rPr>
                          <m:t>𝑡</m:t>
                        </m:r>
                      </m:e>
                      <m:sup>
                        <m:r>
                          <a:rPr lang="en-AU" b="0" i="1" smtClean="0">
                            <a:latin typeface="Cambria Math" panose="02040503050406030204" pitchFamily="18" charset="0"/>
                            <a:ea typeface="Cambria Math" panose="02040503050406030204" pitchFamily="18" charset="0"/>
                          </a:rPr>
                          <m:t>3</m:t>
                        </m:r>
                      </m:sup>
                    </m:sSup>
                    <m:r>
                      <a:rPr lang="en-AU" b="0" i="1" smtClean="0">
                        <a:latin typeface="Cambria Math" panose="02040503050406030204" pitchFamily="18" charset="0"/>
                        <a:ea typeface="Cambria Math" panose="02040503050406030204" pitchFamily="18" charset="0"/>
                      </a:rPr>
                      <m:t>,</m:t>
                    </m:r>
                  </m:oMath>
                </a14:m>
                <a:r>
                  <a:rPr lang="de-DE" dirty="0"/>
                  <a:t> while </a:t>
                </a:r>
                <a14:m>
                  <m:oMath xmlns:m="http://schemas.openxmlformats.org/officeDocument/2006/math">
                    <m:sSub>
                      <m:sSubPr>
                        <m:ctrlPr>
                          <a:rPr lang="de-DE"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Π</m:t>
                        </m:r>
                      </m:e>
                      <m:sub>
                        <m:r>
                          <a:rPr lang="en-AU" b="0" i="1" smtClean="0">
                            <a:latin typeface="Cambria Math" panose="02040503050406030204" pitchFamily="18" charset="0"/>
                            <a:ea typeface="Cambria Math" panose="02040503050406030204" pitchFamily="18" charset="0"/>
                          </a:rPr>
                          <m:t>𝑠h𝑒𝑎𝑟</m:t>
                        </m:r>
                      </m:sub>
                    </m:sSub>
                    <m:r>
                      <a:rPr lang="de-DE" i="1">
                        <a:latin typeface="Cambria Math" panose="02040503050406030204" pitchFamily="18" charset="0"/>
                        <a:ea typeface="Cambria Math" panose="02040503050406030204" pitchFamily="18" charset="0"/>
                      </a:rPr>
                      <m:t>∝</m:t>
                    </m:r>
                    <m:sSup>
                      <m:sSupPr>
                        <m:ctrlPr>
                          <a:rPr lang="de-DE" i="1">
                            <a:latin typeface="Cambria Math" panose="02040503050406030204" pitchFamily="18" charset="0"/>
                            <a:ea typeface="Cambria Math" panose="02040503050406030204" pitchFamily="18" charset="0"/>
                          </a:rPr>
                        </m:ctrlPr>
                      </m:sSupPr>
                      <m:e>
                        <m:r>
                          <a:rPr lang="en-AU" i="1">
                            <a:latin typeface="Cambria Math" panose="02040503050406030204" pitchFamily="18" charset="0"/>
                            <a:ea typeface="Cambria Math" panose="02040503050406030204" pitchFamily="18" charset="0"/>
                          </a:rPr>
                          <m:t>𝑡</m:t>
                        </m:r>
                      </m:e>
                      <m:sup/>
                    </m:sSup>
                  </m:oMath>
                </a14:m>
                <a:endParaRPr lang="de-DE" dirty="0"/>
              </a:p>
              <a:p>
                <a:pPr marL="546101" lvl="2" indent="-185738">
                  <a:buClr>
                    <a:srgbClr val="0065BD"/>
                  </a:buClr>
                  <a:buSzPct val="100000"/>
                </a:pPr>
                <a:r>
                  <a:rPr lang="de-DE" dirty="0"/>
                  <a:t>Thus, not possible for 3-parameter model</a:t>
                </a:r>
                <a:br>
                  <a:rPr lang="de-DE" dirty="0"/>
                </a:br>
                <a:endParaRPr lang="de-DE" dirty="0"/>
              </a:p>
              <a:p>
                <a:pPr marL="185738" indent="-185738">
                  <a:buClr>
                    <a:srgbClr val="0065BD"/>
                  </a:buClr>
                  <a:buSzPct val="100000"/>
                  <a:buFont typeface="Arial" panose="020B0604020202020204" pitchFamily="34" charset="0"/>
                  <a:buChar char="•"/>
                </a:pPr>
                <a:r>
                  <a:rPr lang="de-DE" dirty="0"/>
                  <a:t>Membrane locking</a:t>
                </a:r>
              </a:p>
              <a:p>
                <a:pPr marL="361951" lvl="1" indent="-185738">
                  <a:buClr>
                    <a:srgbClr val="0065BD"/>
                  </a:buClr>
                  <a:buSzPct val="100000"/>
                </a:pPr>
                <a:r>
                  <a:rPr lang="de-DE" dirty="0"/>
                  <a:t>Inability to undergo inextensional deformation without parasitic membrane contributions</a:t>
                </a:r>
              </a:p>
              <a:p>
                <a:pPr marL="361951" lvl="1" indent="-185738">
                  <a:buClr>
                    <a:srgbClr val="0065BD"/>
                  </a:buClr>
                  <a:buSzPct val="100000"/>
                </a:pPr>
                <a:r>
                  <a:rPr lang="de-DE" dirty="0"/>
                  <a:t>Element curvature is necessary</a:t>
                </a:r>
              </a:p>
              <a:p>
                <a:pPr marL="546101" lvl="2" indent="-185738">
                  <a:buClr>
                    <a:srgbClr val="0065BD"/>
                  </a:buClr>
                  <a:buSzPct val="100000"/>
                </a:pPr>
                <a:r>
                  <a:rPr lang="de-DE" dirty="0"/>
                  <a:t>Thus, not possible for linear triangles</a:t>
                </a:r>
                <a:br>
                  <a:rPr lang="de-DE" dirty="0"/>
                </a:br>
                <a:endParaRPr lang="de-DE" dirty="0"/>
              </a:p>
              <a:p>
                <a:pPr marL="185738" indent="-185738">
                  <a:buClr>
                    <a:srgbClr val="0065BD"/>
                  </a:buClr>
                  <a:buSzPct val="100000"/>
                  <a:buFont typeface="Arial" panose="020B0604020202020204" pitchFamily="34" charset="0"/>
                  <a:buChar char="•"/>
                </a:pPr>
                <a:r>
                  <a:rPr lang="de-DE" dirty="0"/>
                  <a:t>Curvature thickness locking</a:t>
                </a:r>
              </a:p>
              <a:p>
                <a:pPr marL="361951" lvl="1" indent="-185738">
                  <a:buClr>
                    <a:srgbClr val="0065BD"/>
                  </a:buClr>
                  <a:buSzPct val="100000"/>
                </a:pPr>
                <a:r>
                  <a:rPr lang="de-DE" dirty="0"/>
                  <a:t>Not applicable for 3 and 5-parameter models</a:t>
                </a:r>
                <a:endParaRPr lang="en-US" sz="1600" dirty="0"/>
              </a:p>
            </p:txBody>
          </p:sp>
        </mc:Choice>
        <mc:Fallback xmlns="">
          <p:sp>
            <p:nvSpPr>
              <p:cNvPr id="6" name="Content Placeholder 1"/>
              <p:cNvSpPr txBox="1">
                <a:spLocks noRot="1" noChangeAspect="1" noMove="1" noResize="1" noEditPoints="1" noAdjustHandles="1" noChangeArrowheads="1" noChangeShapeType="1" noTextEdit="1"/>
              </p:cNvSpPr>
              <p:nvPr/>
            </p:nvSpPr>
            <p:spPr bwMode="auto">
              <a:xfrm>
                <a:off x="358775" y="765175"/>
                <a:ext cx="8426450" cy="5616575"/>
              </a:xfrm>
              <a:prstGeom prst="rect">
                <a:avLst/>
              </a:prstGeom>
              <a:blipFill>
                <a:blip r:embed="rId2"/>
                <a:stretch>
                  <a:fillRect l="-1302" t="-543"/>
                </a:stretch>
              </a:blipFill>
              <a:ln w="9525">
                <a:noFill/>
                <a:miter lim="800000"/>
                <a:headEnd/>
                <a:tailEnd/>
              </a:ln>
            </p:spPr>
            <p:txBody>
              <a:bodyPr/>
              <a:lstStyle/>
              <a:p>
                <a:r>
                  <a:rPr lang="en-AU">
                    <a:noFill/>
                  </a:rPr>
                  <a:t> </a:t>
                </a:r>
              </a:p>
            </p:txBody>
          </p:sp>
        </mc:Fallback>
      </mc:AlternateContent>
    </p:spTree>
    <p:extLst>
      <p:ext uri="{BB962C8B-B14F-4D97-AF65-F5344CB8AC3E}">
        <p14:creationId xmlns:p14="http://schemas.microsoft.com/office/powerpoint/2010/main" val="3250032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8</a:t>
            </a:fld>
            <a:endParaRPr lang="de-DE" dirty="0"/>
          </a:p>
        </p:txBody>
      </p:sp>
      <mc:AlternateContent xmlns:mc="http://schemas.openxmlformats.org/markup-compatibility/2006" xmlns:a14="http://schemas.microsoft.com/office/drawing/2010/main">
        <mc:Choice Requires="a14">
          <p:sp>
            <p:nvSpPr>
              <p:cNvPr id="6" name="Content Placeholder 1"/>
              <p:cNvSpPr txBox="1">
                <a:spLocks/>
              </p:cNvSpPr>
              <p:nvPr/>
            </p:nvSpPr>
            <p:spPr bwMode="auto">
              <a:xfrm>
                <a:off x="358775" y="765175"/>
                <a:ext cx="8426450" cy="561657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Locking countermeasures:</a:t>
                </a:r>
              </a:p>
              <a:p>
                <a:pPr marL="185738" indent="-185738">
                  <a:buClr>
                    <a:srgbClr val="0065BD"/>
                  </a:buClr>
                  <a:buSzPct val="100000"/>
                  <a:buFont typeface="Arial" panose="020B0604020202020204" pitchFamily="34" charset="0"/>
                  <a:buChar char="•"/>
                </a:pPr>
                <a:r>
                  <a:rPr lang="en-AU" dirty="0"/>
                  <a:t>Reduced integration</a:t>
                </a:r>
              </a:p>
              <a:p>
                <a:pPr marL="185738" indent="-185738">
                  <a:buClr>
                    <a:srgbClr val="0065BD"/>
                  </a:buClr>
                  <a:buSzPct val="100000"/>
                  <a:buFont typeface="Arial" panose="020B0604020202020204" pitchFamily="34" charset="0"/>
                  <a:buChar char="•"/>
                </a:pPr>
                <a:r>
                  <a:rPr lang="en-AU" dirty="0"/>
                  <a:t>B-Bar methods</a:t>
                </a:r>
              </a:p>
              <a:p>
                <a:pPr marL="546101" lvl="2" indent="-185738">
                  <a:buClr>
                    <a:srgbClr val="0065BD"/>
                  </a:buClr>
                  <a:buSzPct val="100000"/>
                </a:pPr>
                <a:r>
                  <a:rPr lang="en-AU" dirty="0"/>
                  <a:t>Alter strain-displacement matrix</a:t>
                </a:r>
                <a:endParaRPr lang="en-AU" i="1" dirty="0"/>
              </a:p>
              <a:p>
                <a:pPr marL="185738" indent="-185738">
                  <a:buClr>
                    <a:srgbClr val="0065BD"/>
                  </a:buClr>
                  <a:buSzPct val="100000"/>
                </a:pPr>
                <a:endParaRPr lang="de-DE" dirty="0">
                  <a:solidFill>
                    <a:srgbClr val="0065BD"/>
                  </a:solidFill>
                </a:endParaRPr>
              </a:p>
              <a:p>
                <a:pPr marL="185738" indent="-185738">
                  <a:buClr>
                    <a:srgbClr val="0065BD"/>
                  </a:buClr>
                  <a:buSzPct val="100000"/>
                </a:pPr>
                <a:r>
                  <a:rPr lang="de-DE" dirty="0">
                    <a:solidFill>
                      <a:srgbClr val="0065BD"/>
                    </a:solidFill>
                  </a:rPr>
                  <a:t>Drilling DOFs:</a:t>
                </a:r>
                <a:endParaRPr lang="en-AU" i="1" dirty="0"/>
              </a:p>
              <a:p>
                <a:pPr marL="185738" indent="-185738">
                  <a:buClr>
                    <a:srgbClr val="0065BD"/>
                  </a:buClr>
                  <a:buSzPct val="100000"/>
                  <a:buFont typeface="Arial" panose="020B0604020202020204" pitchFamily="34" charset="0"/>
                  <a:buChar char="•"/>
                </a:pPr>
                <a:r>
                  <a:rPr lang="en-AU" dirty="0"/>
                  <a:t>No </a:t>
                </a:r>
                <a14:m>
                  <m:oMath xmlns:m="http://schemas.openxmlformats.org/officeDocument/2006/math">
                    <m:sSub>
                      <m:sSubPr>
                        <m:ctrlPr>
                          <a:rPr lang="en-AU" i="1" smtClean="0">
                            <a:latin typeface="Cambria Math" panose="02040503050406030204" pitchFamily="18" charset="0"/>
                          </a:rPr>
                        </m:ctrlPr>
                      </m:sSubPr>
                      <m:e>
                        <m:r>
                          <a:rPr lang="en-AU" i="1" smtClean="0">
                            <a:latin typeface="Cambria Math" panose="02040503050406030204" pitchFamily="18" charset="0"/>
                            <a:ea typeface="Cambria Math" panose="02040503050406030204" pitchFamily="18" charset="0"/>
                          </a:rPr>
                          <m:t>𝜃</m:t>
                        </m:r>
                      </m:e>
                      <m:sub>
                        <m:r>
                          <a:rPr lang="en-AU" b="0" i="1" smtClean="0">
                            <a:latin typeface="Cambria Math" panose="02040503050406030204" pitchFamily="18" charset="0"/>
                          </a:rPr>
                          <m:t>𝑧𝑖</m:t>
                        </m:r>
                      </m:sub>
                    </m:sSub>
                  </m:oMath>
                </a14:m>
                <a:r>
                  <a:rPr lang="en-AU" dirty="0"/>
                  <a:t> DOF in mathematical shell models</a:t>
                </a:r>
              </a:p>
              <a:p>
                <a:pPr marL="185738" indent="-185738">
                  <a:buClr>
                    <a:srgbClr val="0065BD"/>
                  </a:buClr>
                  <a:buSzPct val="100000"/>
                  <a:buFont typeface="Arial" panose="020B0604020202020204" pitchFamily="34" charset="0"/>
                  <a:buChar char="•"/>
                </a:pPr>
                <a:r>
                  <a:rPr lang="en-AU" dirty="0"/>
                  <a:t>Artificial drilling stiffness added to model </a:t>
                </a:r>
                <a:br>
                  <a:rPr lang="en-AU" dirty="0"/>
                </a:br>
                <a:r>
                  <a:rPr lang="en-AU" dirty="0"/>
                  <a:t>arbitrary junctions more accurately</a:t>
                </a:r>
                <a:endParaRPr lang="hu-HU" dirty="0"/>
              </a:p>
              <a:p>
                <a:pPr marL="185738" indent="-185738">
                  <a:buClr>
                    <a:srgbClr val="0065BD"/>
                  </a:buClr>
                  <a:buSzPct val="100000"/>
                  <a:buFont typeface="Arial" panose="020B0604020202020204" pitchFamily="34" charset="0"/>
                  <a:buChar char="•"/>
                </a:pPr>
                <a:endParaRPr lang="hu-HU" dirty="0"/>
              </a:p>
              <a:p>
                <a:pPr marL="185738" indent="-185738">
                  <a:buClr>
                    <a:srgbClr val="0065BD"/>
                  </a:buClr>
                  <a:buSzPct val="100000"/>
                  <a:buFont typeface="Arial" panose="020B0604020202020204" pitchFamily="34" charset="0"/>
                  <a:buChar char="•"/>
                </a:pPr>
                <a:endParaRPr lang="hu-HU"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a:buClr>
                    <a:srgbClr val="0065BD"/>
                  </a:buClr>
                  <a:buSzPct val="60000"/>
                </a:pPr>
                <a:endParaRPr lang="de-DE" dirty="0">
                  <a:solidFill>
                    <a:srgbClr val="0070C0"/>
                  </a:solidFill>
                </a:endParaRPr>
              </a:p>
              <a:p>
                <a:pPr marL="457200" lvl="1" indent="0">
                  <a:buFont typeface="Arial" pitchFamily="34" charset="0"/>
                  <a:buNone/>
                </a:pPr>
                <a:endParaRPr lang="hu-HU" sz="1600" dirty="0"/>
              </a:p>
              <a:p>
                <a:pPr lvl="1"/>
                <a:endParaRPr lang="en-US" sz="1600" dirty="0"/>
              </a:p>
              <a:p>
                <a:pPr lvl="1"/>
                <a:endParaRPr lang="en-US" sz="1600" dirty="0"/>
              </a:p>
            </p:txBody>
          </p:sp>
        </mc:Choice>
        <mc:Fallback xmlns="">
          <p:sp>
            <p:nvSpPr>
              <p:cNvPr id="6" name="Content Placeholder 1"/>
              <p:cNvSpPr txBox="1">
                <a:spLocks noRot="1" noChangeAspect="1" noMove="1" noResize="1" noEditPoints="1" noAdjustHandles="1" noChangeArrowheads="1" noChangeShapeType="1" noTextEdit="1"/>
              </p:cNvSpPr>
              <p:nvPr/>
            </p:nvSpPr>
            <p:spPr bwMode="auto">
              <a:xfrm>
                <a:off x="358775" y="765175"/>
                <a:ext cx="8426450" cy="5616575"/>
              </a:xfrm>
              <a:prstGeom prst="rect">
                <a:avLst/>
              </a:prstGeom>
              <a:blipFill>
                <a:blip r:embed="rId2"/>
                <a:stretch>
                  <a:fillRect l="-1302" t="-543"/>
                </a:stretch>
              </a:blipFill>
              <a:ln w="9525">
                <a:noFill/>
                <a:miter lim="800000"/>
                <a:headEnd/>
                <a:tailEnd/>
              </a:ln>
            </p:spPr>
            <p:txBody>
              <a:bodyPr/>
              <a:lstStyle/>
              <a:p>
                <a:r>
                  <a:rPr lang="en-AU">
                    <a:noFill/>
                  </a:rPr>
                  <a:t> </a:t>
                </a:r>
              </a:p>
            </p:txBody>
          </p:sp>
        </mc:Fallback>
      </mc:AlternateContent>
      <p:pic>
        <p:nvPicPr>
          <p:cNvPr id="7" name="Picture 6"/>
          <p:cNvPicPr>
            <a:picLocks noChangeAspect="1"/>
          </p:cNvPicPr>
          <p:nvPr/>
        </p:nvPicPr>
        <p:blipFill>
          <a:blip r:embed="rId3"/>
          <a:stretch>
            <a:fillRect/>
          </a:stretch>
        </p:blipFill>
        <p:spPr>
          <a:xfrm>
            <a:off x="4905935" y="2753329"/>
            <a:ext cx="3481855" cy="2869580"/>
          </a:xfrm>
          <a:prstGeom prst="rect">
            <a:avLst/>
          </a:prstGeom>
        </p:spPr>
      </p:pic>
      <p:sp>
        <p:nvSpPr>
          <p:cNvPr id="9" name="TextBox 19"/>
          <p:cNvSpPr txBox="1"/>
          <p:nvPr/>
        </p:nvSpPr>
        <p:spPr>
          <a:xfrm>
            <a:off x="5700929" y="5622909"/>
            <a:ext cx="1891865" cy="246221"/>
          </a:xfrm>
          <a:prstGeom prst="rect">
            <a:avLst/>
          </a:prstGeom>
          <a:noFill/>
        </p:spPr>
        <p:txBody>
          <a:bodyPr wrap="none" rtlCol="0">
            <a:spAutoFit/>
          </a:bodyPr>
          <a:lstStyle/>
          <a:p>
            <a:r>
              <a:rPr lang="de-DE" sz="1000" dirty="0">
                <a:latin typeface="Arial" panose="020B0604020202020204" pitchFamily="34" charset="0"/>
                <a:cs typeface="Arial" panose="020B0604020202020204" pitchFamily="34" charset="0"/>
              </a:rPr>
              <a:t>Drilling DOF in shell assembly</a:t>
            </a:r>
            <a:endParaRPr lang="en-US" sz="1000" dirty="0">
              <a:latin typeface="Arial" panose="020B0604020202020204" pitchFamily="34" charset="0"/>
              <a:cs typeface="Arial" panose="020B0604020202020204" pitchFamily="34" charset="0"/>
            </a:endParaRPr>
          </a:p>
        </p:txBody>
      </p:sp>
      <p:sp>
        <p:nvSpPr>
          <p:cNvPr id="10" name="Title 9"/>
          <p:cNvSpPr>
            <a:spLocks noGrp="1"/>
          </p:cNvSpPr>
          <p:nvPr>
            <p:ph type="title"/>
          </p:nvPr>
        </p:nvSpPr>
        <p:spPr/>
        <p:txBody>
          <a:bodyPr/>
          <a:lstStyle/>
          <a:p>
            <a:r>
              <a:rPr lang="de-DE" dirty="0"/>
              <a:t>Mechanical expression limitation: finite element technologies</a:t>
            </a:r>
            <a:endParaRPr lang="en-AU" dirty="0"/>
          </a:p>
        </p:txBody>
      </p:sp>
      <p:pic>
        <p:nvPicPr>
          <p:cNvPr id="2" name="Picture 1"/>
          <p:cNvPicPr>
            <a:picLocks noChangeAspect="1"/>
          </p:cNvPicPr>
          <p:nvPr/>
        </p:nvPicPr>
        <p:blipFill>
          <a:blip r:embed="rId4"/>
          <a:stretch>
            <a:fillRect/>
          </a:stretch>
        </p:blipFill>
        <p:spPr>
          <a:xfrm>
            <a:off x="358775" y="3244132"/>
            <a:ext cx="4341219" cy="2194404"/>
          </a:xfrm>
          <a:prstGeom prst="rect">
            <a:avLst/>
          </a:prstGeom>
        </p:spPr>
      </p:pic>
      <p:sp>
        <p:nvSpPr>
          <p:cNvPr id="11" name="TextBox 19"/>
          <p:cNvSpPr txBox="1"/>
          <p:nvPr/>
        </p:nvSpPr>
        <p:spPr>
          <a:xfrm>
            <a:off x="1758981" y="5622909"/>
            <a:ext cx="1540806" cy="246221"/>
          </a:xfrm>
          <a:prstGeom prst="rect">
            <a:avLst/>
          </a:prstGeom>
          <a:noFill/>
        </p:spPr>
        <p:txBody>
          <a:bodyPr wrap="none" rtlCol="0">
            <a:spAutoFit/>
          </a:bodyPr>
          <a:lstStyle/>
          <a:p>
            <a:r>
              <a:rPr lang="de-DE" sz="1000" dirty="0">
                <a:latin typeface="Arial" panose="020B0604020202020204" pitchFamily="34" charset="0"/>
                <a:cs typeface="Arial" panose="020B0604020202020204" pitchFamily="34" charset="0"/>
              </a:rPr>
              <a:t>Drilling DOF concept [1]</a:t>
            </a:r>
            <a:endParaRPr lang="en-US" sz="1000" dirty="0">
              <a:latin typeface="Arial" panose="020B0604020202020204" pitchFamily="34" charset="0"/>
              <a:cs typeface="Arial" panose="020B0604020202020204" pitchFamily="34" charset="0"/>
            </a:endParaRPr>
          </a:p>
        </p:txBody>
      </p:sp>
      <p:sp>
        <p:nvSpPr>
          <p:cNvPr id="12" name="TextBox 19"/>
          <p:cNvSpPr txBox="1"/>
          <p:nvPr/>
        </p:nvSpPr>
        <p:spPr>
          <a:xfrm>
            <a:off x="358775" y="5984558"/>
            <a:ext cx="8190063" cy="400110"/>
          </a:xfrm>
          <a:prstGeom prst="rect">
            <a:avLst/>
          </a:prstGeom>
          <a:noFill/>
        </p:spPr>
        <p:txBody>
          <a:bodyPr wrap="none" rtlCol="0">
            <a:spAutoFit/>
          </a:bodyPr>
          <a:lstStyle/>
          <a:p>
            <a:r>
              <a:rPr lang="de-DE" sz="1000" dirty="0">
                <a:solidFill>
                  <a:schemeClr val="bg1">
                    <a:lumMod val="65000"/>
                  </a:schemeClr>
                </a:solidFill>
                <a:latin typeface="Arial" panose="020B0604020202020204" pitchFamily="34" charset="0"/>
                <a:cs typeface="Arial" panose="020B0604020202020204" pitchFamily="34" charset="0"/>
              </a:rPr>
              <a:t>[1] https://www.dynamore.de/de/download/papers/2013-ls-dyna-forum/documents/drilling-rotation-constraint-for-shell-elements-in-implicit-and-</a:t>
            </a:r>
            <a:br>
              <a:rPr lang="de-DE" sz="1000" dirty="0">
                <a:solidFill>
                  <a:schemeClr val="bg1">
                    <a:lumMod val="65000"/>
                  </a:schemeClr>
                </a:solidFill>
                <a:latin typeface="Arial" panose="020B0604020202020204" pitchFamily="34" charset="0"/>
                <a:cs typeface="Arial" panose="020B0604020202020204" pitchFamily="34" charset="0"/>
              </a:rPr>
            </a:br>
            <a:r>
              <a:rPr lang="de-DE" sz="1000" dirty="0">
                <a:solidFill>
                  <a:schemeClr val="bg1">
                    <a:lumMod val="65000"/>
                  </a:schemeClr>
                </a:solidFill>
                <a:latin typeface="Arial" panose="020B0604020202020204" pitchFamily="34" charset="0"/>
                <a:cs typeface="Arial" panose="020B0604020202020204" pitchFamily="34" charset="0"/>
              </a:rPr>
              <a:t>     explicit-analyses</a:t>
            </a:r>
            <a:endParaRPr lang="en-US" sz="1000" dirty="0">
              <a:solidFill>
                <a:schemeClr val="bg1">
                  <a:lumMod val="6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6392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3"/>
          </p:nvPr>
        </p:nvSpPr>
        <p:spPr/>
        <p:txBody>
          <a:bodyPr/>
          <a:lstStyle/>
          <a:p>
            <a:pPr algn="l"/>
            <a:r>
              <a:rPr lang="de-DE" dirty="0"/>
              <a:t>Chair of Structural Analysis</a:t>
            </a:r>
          </a:p>
        </p:txBody>
      </p:sp>
      <p:sp>
        <p:nvSpPr>
          <p:cNvPr id="4" name="Foliennummernplatzhalter 3"/>
          <p:cNvSpPr>
            <a:spLocks noGrp="1"/>
          </p:cNvSpPr>
          <p:nvPr>
            <p:ph type="sldNum" sz="quarter" idx="4"/>
          </p:nvPr>
        </p:nvSpPr>
        <p:spPr/>
        <p:txBody>
          <a:bodyPr/>
          <a:lstStyle/>
          <a:p>
            <a:pPr>
              <a:defRPr/>
            </a:pPr>
            <a:fld id="{B08FB26A-4A1D-4CBA-95DD-CE808CCC0A38}" type="slidenum">
              <a:rPr lang="de-DE" smtClean="0"/>
              <a:pPr>
                <a:defRPr/>
              </a:pPr>
              <a:t>9</a:t>
            </a:fld>
            <a:endParaRPr lang="de-DE" dirty="0"/>
          </a:p>
        </p:txBody>
      </p:sp>
      <p:sp>
        <p:nvSpPr>
          <p:cNvPr id="5" name="Titel 4"/>
          <p:cNvSpPr>
            <a:spLocks noGrp="1"/>
          </p:cNvSpPr>
          <p:nvPr>
            <p:ph type="title"/>
          </p:nvPr>
        </p:nvSpPr>
        <p:spPr/>
        <p:txBody>
          <a:bodyPr/>
          <a:lstStyle/>
          <a:p>
            <a:r>
              <a:rPr lang="de-DE" dirty="0"/>
              <a:t>Motivation </a:t>
            </a:r>
            <a:r>
              <a:rPr lang="de-DE" dirty="0" err="1"/>
              <a:t>and</a:t>
            </a:r>
            <a:r>
              <a:rPr lang="de-DE" dirty="0"/>
              <a:t> </a:t>
            </a:r>
            <a:r>
              <a:rPr lang="de-DE" dirty="0" err="1"/>
              <a:t>objectives</a:t>
            </a:r>
            <a:endParaRPr lang="de-DE" dirty="0"/>
          </a:p>
        </p:txBody>
      </p:sp>
      <p:sp>
        <p:nvSpPr>
          <p:cNvPr id="6" name="Content Placeholder 1"/>
          <p:cNvSpPr txBox="1">
            <a:spLocks/>
          </p:cNvSpPr>
          <p:nvPr/>
        </p:nvSpPr>
        <p:spPr bwMode="auto">
          <a:xfrm>
            <a:off x="358775" y="765175"/>
            <a:ext cx="8426450" cy="5616575"/>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marL="0" indent="0" algn="l" rtl="0" eaLnBrk="0" fontAlgn="base" hangingPunct="0">
              <a:lnSpc>
                <a:spcPct val="125000"/>
              </a:lnSpc>
              <a:spcBef>
                <a:spcPts val="0"/>
              </a:spcBef>
              <a:spcAft>
                <a:spcPct val="0"/>
              </a:spcAft>
              <a:buNone/>
              <a:defRPr sz="1400" kern="1200">
                <a:solidFill>
                  <a:schemeClr val="tx1"/>
                </a:solidFill>
                <a:latin typeface="+mn-lt"/>
                <a:ea typeface="+mn-ea"/>
                <a:cs typeface="+mn-cs"/>
              </a:defRPr>
            </a:lvl1pPr>
            <a:lvl2pPr marL="176213" indent="-176213" algn="l" rtl="0" eaLnBrk="0" fontAlgn="base" hangingPunct="0">
              <a:lnSpc>
                <a:spcPct val="125000"/>
              </a:lnSpc>
              <a:spcBef>
                <a:spcPts val="0"/>
              </a:spcBef>
              <a:spcAft>
                <a:spcPct val="0"/>
              </a:spcAft>
              <a:buFont typeface="Arial" pitchFamily="34" charset="0"/>
              <a:buChar char="•"/>
              <a:defRPr sz="1400" kern="1200">
                <a:solidFill>
                  <a:schemeClr val="tx1"/>
                </a:solidFill>
                <a:latin typeface="+mn-lt"/>
                <a:ea typeface="+mn-ea"/>
                <a:cs typeface="+mn-cs"/>
              </a:defRPr>
            </a:lvl2pPr>
            <a:lvl3pPr marL="360363" indent="-18415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ts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65BD"/>
              </a:buClr>
              <a:buSzPct val="60000"/>
            </a:pPr>
            <a:r>
              <a:rPr lang="de-DE" dirty="0">
                <a:solidFill>
                  <a:srgbClr val="0065BD"/>
                </a:solidFill>
              </a:rPr>
              <a:t>Motivation:</a:t>
            </a:r>
          </a:p>
          <a:p>
            <a:pPr algn="ctr">
              <a:buClr>
                <a:srgbClr val="0065BD"/>
              </a:buClr>
              <a:buSzPct val="100000"/>
            </a:pPr>
            <a:r>
              <a:rPr lang="en-AU" i="1" dirty="0"/>
              <a:t>How can the risk of improper shell finite element analyses be managed?</a:t>
            </a:r>
            <a:endParaRPr lang="hu-HU" i="1" dirty="0"/>
          </a:p>
          <a:p>
            <a:pPr>
              <a:buClr>
                <a:srgbClr val="0065BD"/>
              </a:buClr>
              <a:buSzPct val="100000"/>
            </a:pPr>
            <a:br>
              <a:rPr lang="de-DE" dirty="0"/>
            </a:br>
            <a:br>
              <a:rPr lang="de-DE" dirty="0"/>
            </a:br>
            <a:endParaRPr lang="de-DE" dirty="0"/>
          </a:p>
          <a:p>
            <a:pPr>
              <a:buClr>
                <a:srgbClr val="0065BD"/>
              </a:buClr>
              <a:buSzPct val="60000"/>
            </a:pPr>
            <a:r>
              <a:rPr lang="de-DE" dirty="0">
                <a:solidFill>
                  <a:srgbClr val="0065BD"/>
                </a:solidFill>
              </a:rPr>
              <a:t>Objectives:</a:t>
            </a:r>
            <a:br>
              <a:rPr lang="de-DE" dirty="0">
                <a:solidFill>
                  <a:srgbClr val="0065BD"/>
                </a:solidFill>
              </a:rPr>
            </a:br>
            <a:endParaRPr lang="de-DE" dirty="0">
              <a:solidFill>
                <a:srgbClr val="0065BD"/>
              </a:solidFill>
            </a:endParaRPr>
          </a:p>
          <a:p>
            <a:pPr marL="285750" indent="-285750">
              <a:buClr>
                <a:srgbClr val="0065BD"/>
              </a:buClr>
              <a:buSzPct val="100000"/>
              <a:buFont typeface="Wingdings" panose="05000000000000000000" pitchFamily="2" charset="2"/>
              <a:buChar char="q"/>
            </a:pPr>
            <a:r>
              <a:rPr lang="en-AU" dirty="0"/>
              <a:t>Implement two advanced shell finite elements in the multi-physics code Kratos with the following functionality:</a:t>
            </a:r>
          </a:p>
          <a:p>
            <a:pPr marL="546101" lvl="2" indent="-185738">
              <a:buClr>
                <a:srgbClr val="0065BD"/>
              </a:buClr>
              <a:buSzPct val="100000"/>
            </a:pPr>
            <a:r>
              <a:rPr lang="en-AU" dirty="0"/>
              <a:t>Geometrically linear/non-linear static/dynamic analysis</a:t>
            </a:r>
          </a:p>
          <a:p>
            <a:pPr marL="546101" lvl="2" indent="-185738">
              <a:buClr>
                <a:srgbClr val="0065BD"/>
              </a:buClr>
              <a:buSzPct val="100000"/>
            </a:pPr>
            <a:r>
              <a:rPr lang="en-AU" dirty="0"/>
              <a:t>Linear elastic isotropic and orthotropic laminate materials</a:t>
            </a:r>
          </a:p>
          <a:p>
            <a:pPr marL="546101" lvl="2" indent="-185738">
              <a:buClr>
                <a:srgbClr val="0065BD"/>
              </a:buClr>
              <a:buSzPct val="100000"/>
            </a:pPr>
            <a:r>
              <a:rPr lang="en-AU" dirty="0"/>
              <a:t>Recovery of stresses, strains and Tsai-Wu reserve factor</a:t>
            </a:r>
            <a:br>
              <a:rPr lang="en-AU" dirty="0"/>
            </a:br>
            <a:endParaRPr lang="en-AU" dirty="0"/>
          </a:p>
          <a:p>
            <a:pPr marL="285750" indent="-285750">
              <a:buClr>
                <a:srgbClr val="0065BD"/>
              </a:buClr>
              <a:buSzPct val="100000"/>
              <a:buFont typeface="Wingdings" panose="05000000000000000000" pitchFamily="2" charset="2"/>
              <a:buChar char="q"/>
            </a:pPr>
            <a:r>
              <a:rPr lang="en-AU" dirty="0"/>
              <a:t>Investigate the structural modelling of advanced shell finite elements by examining the interaction between structural behaviour, base formulations, enhancing technologies and formulation-mesh-dependency.</a:t>
            </a:r>
            <a:endParaRPr lang="hu-HU"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de-DE"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marL="457200" lvl="1" indent="0">
              <a:buFont typeface="Arial" pitchFamily="34" charset="0"/>
              <a:buNone/>
            </a:pPr>
            <a:endParaRPr lang="hu-HU" sz="1600" dirty="0"/>
          </a:p>
          <a:p>
            <a:pPr>
              <a:buClr>
                <a:srgbClr val="0065BD"/>
              </a:buClr>
              <a:buSzPct val="60000"/>
            </a:pPr>
            <a:endParaRPr lang="de-DE" dirty="0">
              <a:solidFill>
                <a:srgbClr val="0070C0"/>
              </a:solidFill>
            </a:endParaRPr>
          </a:p>
          <a:p>
            <a:pPr marL="457200" lvl="1" indent="0">
              <a:buFont typeface="Arial" pitchFamily="34" charset="0"/>
              <a:buNone/>
            </a:pPr>
            <a:endParaRPr lang="hu-HU" sz="1600" dirty="0"/>
          </a:p>
          <a:p>
            <a:pPr lvl="1"/>
            <a:endParaRPr lang="en-US" sz="1600" dirty="0"/>
          </a:p>
          <a:p>
            <a:pPr lvl="1"/>
            <a:endParaRPr lang="en-US" sz="1600" dirty="0"/>
          </a:p>
        </p:txBody>
      </p:sp>
      <p:sp>
        <p:nvSpPr>
          <p:cNvPr id="7" name="Rectangle 6"/>
          <p:cNvSpPr/>
          <p:nvPr/>
        </p:nvSpPr>
        <p:spPr>
          <a:xfrm>
            <a:off x="557462" y="2623954"/>
            <a:ext cx="7710237" cy="1389246"/>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 name="Rectangle 7"/>
          <p:cNvSpPr/>
          <p:nvPr/>
        </p:nvSpPr>
        <p:spPr>
          <a:xfrm>
            <a:off x="-418699" y="4090123"/>
            <a:ext cx="9981398" cy="1289367"/>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301749"/>
      </p:ext>
    </p:extLst>
  </p:cSld>
  <p:clrMapOvr>
    <a:masterClrMapping/>
  </p:clrMapOvr>
</p:sld>
</file>

<file path=ppt/theme/theme1.xml><?xml version="1.0" encoding="utf-8"?>
<a:theme xmlns:a="http://schemas.openxmlformats.org/drawingml/2006/main" name="Standarddesign">
  <a:themeElements>
    <a:clrScheme name="TUM">
      <a:dk1>
        <a:srgbClr val="000000"/>
      </a:dk1>
      <a:lt1>
        <a:srgbClr val="FFFFFF"/>
      </a:lt1>
      <a:dk2>
        <a:srgbClr val="0065BD"/>
      </a:dk2>
      <a:lt2>
        <a:srgbClr val="DAD7CB"/>
      </a:lt2>
      <a:accent1>
        <a:srgbClr val="003359"/>
      </a:accent1>
      <a:accent2>
        <a:srgbClr val="005293"/>
      </a:accent2>
      <a:accent3>
        <a:srgbClr val="0073CF"/>
      </a:accent3>
      <a:accent4>
        <a:srgbClr val="64A0C8"/>
      </a:accent4>
      <a:accent5>
        <a:srgbClr val="A2AD00"/>
      </a:accent5>
      <a:accent6>
        <a:srgbClr val="E37222"/>
      </a:accent6>
      <a:hlink>
        <a:srgbClr val="98C6EA"/>
      </a:hlink>
      <a:folHlink>
        <a:srgbClr val="A2AD00"/>
      </a:folHlink>
    </a:clrScheme>
    <a:fontScheme name="TUM">
      <a:majorFont>
        <a:latin typeface="Arial"/>
        <a:ea typeface=""/>
        <a:cs typeface="Arial"/>
      </a:majorFont>
      <a:minorFont>
        <a:latin typeface="Arial"/>
        <a:ea typeface=""/>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400" dirty="0" err="1" smtClean="0"/>
        </a:defPPr>
      </a:lstStyle>
    </a:tx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2473</TotalTime>
  <Words>2240</Words>
  <Application>Microsoft Office PowerPoint</Application>
  <PresentationFormat>On-screen Show (4:3)</PresentationFormat>
  <Paragraphs>1040</Paragraphs>
  <Slides>50</Slides>
  <Notes>7</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Cambria Math</vt:lpstr>
      <vt:lpstr>Courier New</vt:lpstr>
      <vt:lpstr>Symbol</vt:lpstr>
      <vt:lpstr>Wingdings</vt:lpstr>
      <vt:lpstr>Standarddesign</vt:lpstr>
      <vt:lpstr>Advanced Shell Finite Elements: Formulation, Implementation, Validation &amp; Structural Modelling</vt:lpstr>
      <vt:lpstr>Shells: the Prima Donna of structures [1]</vt:lpstr>
      <vt:lpstr>Motivation and objectives</vt:lpstr>
      <vt:lpstr>Mechanical expression limitation: overview</vt:lpstr>
      <vt:lpstr>Mechanical expression limitation: mathematical shell models </vt:lpstr>
      <vt:lpstr>Mechanical expression limitation: mathematical shell models </vt:lpstr>
      <vt:lpstr>Mechanical expression limitation: artificial locking effects</vt:lpstr>
      <vt:lpstr>Mechanical expression limitation: finite element technologies</vt:lpstr>
      <vt:lpstr>Motivation and objectives</vt:lpstr>
      <vt:lpstr>DSG linear triangle shell element</vt:lpstr>
      <vt:lpstr>DSG linear triangle shell element</vt:lpstr>
      <vt:lpstr>ANDES-DKQ linear quadrilateral shell element</vt:lpstr>
      <vt:lpstr>ANDES-DKQ linear quadrilateral shell element (cont.)</vt:lpstr>
      <vt:lpstr>Element validation and capabilities</vt:lpstr>
      <vt:lpstr>Element validation and capabilities</vt:lpstr>
      <vt:lpstr>Element validation example</vt:lpstr>
      <vt:lpstr>Element validation example</vt:lpstr>
      <vt:lpstr>Motivation and objectives</vt:lpstr>
      <vt:lpstr>Plate shear wrinkling study</vt:lpstr>
      <vt:lpstr>Plate shear wrinkling study results</vt:lpstr>
      <vt:lpstr>Plate shear wrinkling study results</vt:lpstr>
      <vt:lpstr>Plate shear wrinkling study results</vt:lpstr>
      <vt:lpstr>Shell structural modelling</vt:lpstr>
      <vt:lpstr>Extension of DSG linear triangle element technology</vt:lpstr>
      <vt:lpstr>Motivation and objectives</vt:lpstr>
      <vt:lpstr>Thank you</vt:lpstr>
      <vt:lpstr>Simply supported dome with oculus under self weight</vt:lpstr>
      <vt:lpstr>Simply supported dome with oculus under self weight</vt:lpstr>
      <vt:lpstr>Stenberg shear stabilisation</vt:lpstr>
      <vt:lpstr>CS-DSG formulation details</vt:lpstr>
      <vt:lpstr>CS-DSG formulation details</vt:lpstr>
      <vt:lpstr>Nodal ordering sensitivity: DSG vs CS-DSG</vt:lpstr>
      <vt:lpstr>Appraisal of DSG linear triangles technologies</vt:lpstr>
      <vt:lpstr>Appraisal of DSG linear triangles technologies</vt:lpstr>
      <vt:lpstr>Appraisal of DSG linear triangles technologies</vt:lpstr>
      <vt:lpstr>Appraisal of DSG linear triangles technologies</vt:lpstr>
      <vt:lpstr>Appraisal of DSG linear triangles technologies</vt:lpstr>
      <vt:lpstr>Shell obstacle course: DSG and CS-DSG</vt:lpstr>
      <vt:lpstr>Shell obstacle course: DSG and CS-DSG</vt:lpstr>
      <vt:lpstr>Shell obstacle course: DSG and CS-DSG</vt:lpstr>
      <vt:lpstr>Selected composite validation results</vt:lpstr>
      <vt:lpstr>Selected composite validation results</vt:lpstr>
      <vt:lpstr>Selected composite validation results</vt:lpstr>
      <vt:lpstr>Selected composite validation results</vt:lpstr>
      <vt:lpstr>Selected composite validation results</vt:lpstr>
      <vt:lpstr>Study of Euler buckling example</vt:lpstr>
      <vt:lpstr>Study of Euler buckling example (cont.)</vt:lpstr>
      <vt:lpstr>Study of Euler buckling example (cont.)</vt:lpstr>
      <vt:lpstr>Study of Euler buckling example (cont.)</vt:lpstr>
      <vt:lpstr>Study of Euler buckling example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Hofbauer2010</dc:creator>
  <cp:lastModifiedBy>Peter Wilson</cp:lastModifiedBy>
  <cp:revision>278</cp:revision>
  <dcterms:created xsi:type="dcterms:W3CDTF">2012-11-07T09:20:46Z</dcterms:created>
  <dcterms:modified xsi:type="dcterms:W3CDTF">2017-09-06T19:15:28Z</dcterms:modified>
</cp:coreProperties>
</file>